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media1.m4a" ContentType="audio/unknown"/>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7" name="Body Level One…"/>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Close-up of wild plants growing between rocks"/>
          <p:cNvSpPr/>
          <p:nvPr>
            <p:ph type="pic" sz="quarter" idx="21"/>
          </p:nvPr>
        </p:nvSpPr>
        <p:spPr>
          <a:xfrm>
            <a:off x="15430500" y="7085409"/>
            <a:ext cx="8128000" cy="5410201"/>
          </a:xfrm>
          <a:prstGeom prst="rect">
            <a:avLst/>
          </a:prstGeom>
        </p:spPr>
        <p:txBody>
          <a:bodyPr lIns="91439" tIns="45719" rIns="91439" bIns="45719">
            <a:noAutofit/>
          </a:bodyPr>
          <a:lstStyle/>
          <a:p>
            <a:pPr/>
          </a:p>
        </p:txBody>
      </p:sp>
      <p:sp>
        <p:nvSpPr>
          <p:cNvPr id="125" name="Large rock formation under dark clouds with a dirt road in the foreground"/>
          <p:cNvSpPr/>
          <p:nvPr>
            <p:ph type="pic" idx="22"/>
          </p:nvPr>
        </p:nvSpPr>
        <p:spPr>
          <a:xfrm>
            <a:off x="-2933700" y="1270000"/>
            <a:ext cx="22699133" cy="11277600"/>
          </a:xfrm>
          <a:prstGeom prst="rect">
            <a:avLst/>
          </a:prstGeom>
        </p:spPr>
        <p:txBody>
          <a:bodyPr lIns="91439" tIns="45719" rIns="91439" bIns="45719">
            <a:noAutofit/>
          </a:bodyPr>
          <a:lstStyle/>
          <a:p>
            <a:pPr/>
          </a:p>
        </p:txBody>
      </p:sp>
      <p:sp>
        <p:nvSpPr>
          <p:cNvPr id="126" name="Close-up of a wild plant growing between lava rocks"/>
          <p:cNvSpPr/>
          <p:nvPr>
            <p:ph type="pic" sz="quarter" idx="23"/>
          </p:nvPr>
        </p:nvSpPr>
        <p:spPr>
          <a:xfrm>
            <a:off x="15430500" y="1270000"/>
            <a:ext cx="8128000" cy="54102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waterfall surrounded by a green rocky landscape"/>
          <p:cNvSpPr/>
          <p:nvPr>
            <p:ph type="pic" idx="21"/>
          </p:nvPr>
        </p:nvSpPr>
        <p:spPr>
          <a:xfrm>
            <a:off x="-1511300" y="-3721100"/>
            <a:ext cx="28511500" cy="19030242"/>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Green, hilly landscape"/>
          <p:cNvSpPr/>
          <p:nvPr>
            <p:ph type="pic" idx="21"/>
          </p:nvPr>
        </p:nvSpPr>
        <p:spPr>
          <a:xfrm>
            <a:off x="-431800" y="-4038600"/>
            <a:ext cx="29464000" cy="18034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 </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Moss-covered rocks"/>
          <p:cNvSpPr/>
          <p:nvPr>
            <p:ph type="pic" sz="half" idx="21"/>
          </p:nvPr>
        </p:nvSpPr>
        <p:spPr>
          <a:xfrm>
            <a:off x="12052303" y="1270000"/>
            <a:ext cx="11188406" cy="11209889"/>
          </a:xfrm>
          <a:prstGeom prst="rect">
            <a:avLst/>
          </a:prstGeom>
        </p:spPr>
        <p:txBody>
          <a:bodyPr lIns="91439" tIns="45719" rIns="91439" bIns="45719">
            <a:noAutofit/>
          </a:bodyPr>
          <a:lstStyle/>
          <a:p>
            <a:pP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63" name="Large rock formation under dark clouds with a dirt road in the foreground"/>
          <p:cNvSpPr/>
          <p:nvPr>
            <p:ph type="pic" idx="22"/>
          </p:nvPr>
        </p:nvSpPr>
        <p:spPr>
          <a:xfrm>
            <a:off x="6380200" y="1263848"/>
            <a:ext cx="22529801" cy="11193471"/>
          </a:xfrm>
          <a:prstGeom prst="rect">
            <a:avLst/>
          </a:prstGeom>
        </p:spPr>
        <p:txBody>
          <a:bodyPr lIns="91439" tIns="45719" rIns="91439" bIns="45719">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audio" Target="../media/media1.m4a"/><Relationship Id="rId3" Type="http://schemas.microsoft.com/office/2007/relationships/media" Target="../media/media1.m4a"/><Relationship Id="rId4" Type="http://schemas.openxmlformats.org/officeDocument/2006/relationships/image" Target="../media/image1.png"/><Relationship Id="rId5" Type="http://schemas.openxmlformats.org/officeDocument/2006/relationships/image" Target="../media/image13.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Green, hilly landscape" descr="Green, hilly landscape"/>
          <p:cNvPicPr>
            <a:picLocks noChangeAspect="1"/>
          </p:cNvPicPr>
          <p:nvPr>
            <p:ph type="pic" idx="21"/>
          </p:nvPr>
        </p:nvPicPr>
        <p:blipFill>
          <a:blip r:embed="rId2">
            <a:extLst/>
          </a:blip>
          <a:srcRect l="0" t="12500" r="0" b="12499"/>
          <a:stretch>
            <a:fillRect/>
          </a:stretch>
        </p:blipFill>
        <p:spPr>
          <a:xfrm>
            <a:off x="0" y="-25400"/>
            <a:ext cx="24384000" cy="13716001"/>
          </a:xfrm>
          <a:prstGeom prst="rect">
            <a:avLst/>
          </a:prstGeom>
        </p:spPr>
      </p:pic>
      <p:sp>
        <p:nvSpPr>
          <p:cNvPr id="152" name="Consciousness Matters More Than Matter"/>
          <p:cNvSpPr txBox="1"/>
          <p:nvPr/>
        </p:nvSpPr>
        <p:spPr>
          <a:xfrm>
            <a:off x="69687" y="8082031"/>
            <a:ext cx="21971004" cy="464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l">
              <a:lnSpc>
                <a:spcPct val="80000"/>
              </a:lnSpc>
              <a:defRPr b="1" spc="-232" sz="11600"/>
            </a:lvl1pPr>
          </a:lstStyle>
          <a:p>
            <a:pPr/>
            <a:r>
              <a:t>Consciousness Matters More Than Matter</a:t>
            </a:r>
          </a:p>
        </p:txBody>
      </p:sp>
      <p:sp>
        <p:nvSpPr>
          <p:cNvPr id="153" name="Paul Grenier D.C."/>
          <p:cNvSpPr txBox="1"/>
          <p:nvPr>
            <p:ph type="body" sz="quarter" idx="1"/>
          </p:nvPr>
        </p:nvSpPr>
        <p:spPr>
          <a:xfrm>
            <a:off x="240622" y="12754609"/>
            <a:ext cx="6622241" cy="1905001"/>
          </a:xfrm>
          <a:prstGeom prst="rect">
            <a:avLst/>
          </a:prstGeom>
        </p:spPr>
        <p:txBody>
          <a:bodyPr/>
          <a:lstStyle/>
          <a:p>
            <a:pPr/>
            <a:r>
              <a:t>Paul Grenier D.C.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07182019_home_birth_Flickr.2e16d0ba.fill-735x490.jpg" descr="07182019_home_birth_Flickr.2e16d0ba.fill-735x490.jpg"/>
          <p:cNvPicPr>
            <a:picLocks noChangeAspect="1"/>
          </p:cNvPicPr>
          <p:nvPr/>
        </p:nvPicPr>
        <p:blipFill>
          <a:blip r:embed="rId2">
            <a:extLst/>
          </a:blip>
          <a:srcRect l="10378" t="0" r="14723" b="0"/>
          <a:stretch>
            <a:fillRect/>
          </a:stretch>
        </p:blipFill>
        <p:spPr>
          <a:xfrm>
            <a:off x="6238676" y="1122670"/>
            <a:ext cx="11906611" cy="10598134"/>
          </a:xfrm>
          <a:prstGeom prst="rect">
            <a:avLst/>
          </a:prstGeom>
          <a:ln w="12700">
            <a:miter lim="400000"/>
          </a:ln>
        </p:spPr>
      </p:pic>
      <p:sp>
        <p:nvSpPr>
          <p:cNvPr id="202" name="False…"/>
          <p:cNvSpPr txBox="1"/>
          <p:nvPr/>
        </p:nvSpPr>
        <p:spPr>
          <a:xfrm>
            <a:off x="18709015" y="2846198"/>
            <a:ext cx="9779001" cy="8023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lnSpc>
                <a:spcPct val="80000"/>
              </a:lnSpc>
              <a:defRPr b="1" spc="-170" sz="8500"/>
            </a:pPr>
            <a:r>
              <a:rPr spc="-200" sz="10000"/>
              <a:t>F</a:t>
            </a:r>
            <a:r>
              <a:rPr spc="-150" sz="7500"/>
              <a:t>alse</a:t>
            </a:r>
          </a:p>
          <a:p>
            <a:pPr algn="l">
              <a:lnSpc>
                <a:spcPct val="80000"/>
              </a:lnSpc>
              <a:defRPr b="1" spc="-170" sz="8500"/>
            </a:pPr>
            <a:r>
              <a:rPr spc="-200" sz="10000"/>
              <a:t>E</a:t>
            </a:r>
            <a:r>
              <a:rPr spc="-150" sz="7500"/>
              <a:t>vidence</a:t>
            </a:r>
          </a:p>
          <a:p>
            <a:pPr algn="l">
              <a:lnSpc>
                <a:spcPct val="80000"/>
              </a:lnSpc>
              <a:defRPr b="1" spc="-170" sz="8500"/>
            </a:pPr>
            <a:r>
              <a:rPr spc="-200" sz="10000"/>
              <a:t>A</a:t>
            </a:r>
            <a:r>
              <a:rPr spc="-150" sz="7500"/>
              <a:t>ppearing</a:t>
            </a:r>
          </a:p>
          <a:p>
            <a:pPr algn="l">
              <a:lnSpc>
                <a:spcPct val="80000"/>
              </a:lnSpc>
              <a:defRPr b="1" spc="-170" sz="8500"/>
            </a:pPr>
            <a:r>
              <a:rPr spc="-200" sz="10000"/>
              <a:t>R</a:t>
            </a:r>
            <a:r>
              <a:rPr spc="-150" sz="7500"/>
              <a:t>eal</a:t>
            </a:r>
          </a:p>
        </p:txBody>
      </p:sp>
      <p:sp>
        <p:nvSpPr>
          <p:cNvPr id="203" name="Totally…"/>
          <p:cNvSpPr txBox="1"/>
          <p:nvPr/>
        </p:nvSpPr>
        <p:spPr>
          <a:xfrm>
            <a:off x="563916" y="2846198"/>
            <a:ext cx="9779001" cy="8023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lnSpc>
                <a:spcPct val="80000"/>
              </a:lnSpc>
              <a:defRPr b="1" spc="-170" sz="8500"/>
            </a:pPr>
            <a:r>
              <a:rPr spc="-200" sz="10000"/>
              <a:t>T</a:t>
            </a:r>
            <a:r>
              <a:rPr spc="-150" sz="7500"/>
              <a:t>otally</a:t>
            </a:r>
          </a:p>
          <a:p>
            <a:pPr algn="l">
              <a:lnSpc>
                <a:spcPct val="80000"/>
              </a:lnSpc>
              <a:defRPr b="1" spc="-170" sz="8500"/>
            </a:pPr>
            <a:r>
              <a:rPr spc="-200" sz="10000"/>
              <a:t>R</a:t>
            </a:r>
            <a:r>
              <a:rPr spc="-150" sz="7500"/>
              <a:t>elaxed </a:t>
            </a:r>
            <a:endParaRPr spc="-150" sz="7500"/>
          </a:p>
          <a:p>
            <a:pPr algn="l">
              <a:lnSpc>
                <a:spcPct val="80000"/>
              </a:lnSpc>
              <a:defRPr b="1" spc="-170" sz="8500"/>
            </a:pPr>
            <a:r>
              <a:rPr spc="-200" sz="10000"/>
              <a:t>U</a:t>
            </a:r>
            <a:r>
              <a:rPr spc="-150" sz="7500"/>
              <a:t>nder</a:t>
            </a:r>
            <a:r>
              <a:t> </a:t>
            </a:r>
          </a:p>
          <a:p>
            <a:pPr algn="l">
              <a:lnSpc>
                <a:spcPct val="80000"/>
              </a:lnSpc>
              <a:defRPr b="1" spc="-170" sz="8500"/>
            </a:pPr>
            <a:r>
              <a:rPr spc="-200" sz="10000"/>
              <a:t>S</a:t>
            </a:r>
            <a:r>
              <a:rPr spc="-150" sz="7500"/>
              <a:t>piritual</a:t>
            </a:r>
          </a:p>
          <a:p>
            <a:pPr algn="l">
              <a:lnSpc>
                <a:spcPct val="80000"/>
              </a:lnSpc>
              <a:defRPr b="1" spc="-170" sz="8500"/>
            </a:pPr>
            <a:r>
              <a:rPr spc="-200" sz="10000"/>
              <a:t>T</a:t>
            </a:r>
            <a:r>
              <a:rPr spc="-150" sz="7500"/>
              <a:t>ruth</a:t>
            </a:r>
          </a:p>
        </p:txBody>
      </p:sp>
      <p:sp>
        <p:nvSpPr>
          <p:cNvPr id="204" name="Trust promotes                                                                           Fear produces…"/>
          <p:cNvSpPr txBox="1"/>
          <p:nvPr/>
        </p:nvSpPr>
        <p:spPr>
          <a:xfrm>
            <a:off x="597299" y="272354"/>
            <a:ext cx="23189402" cy="26451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2292038">
              <a:lnSpc>
                <a:spcPct val="80000"/>
              </a:lnSpc>
              <a:defRPr i="1" spc="-112" sz="5640"/>
            </a:pPr>
            <a:r>
              <a:t>Trust promotes                                                                           Fear produces</a:t>
            </a:r>
          </a:p>
          <a:p>
            <a:pPr algn="l" defTabSz="2292038">
              <a:lnSpc>
                <a:spcPct val="80000"/>
              </a:lnSpc>
              <a:defRPr i="1" spc="-112" sz="5640"/>
            </a:pPr>
            <a:r>
              <a:t>cellular growth.                                                                            chronic stress </a:t>
            </a:r>
          </a:p>
        </p:txBody>
      </p:sp>
      <p:sp>
        <p:nvSpPr>
          <p:cNvPr id="205" name="“Thought alone can make you sick so it also can make you well”…"/>
          <p:cNvSpPr txBox="1"/>
          <p:nvPr/>
        </p:nvSpPr>
        <p:spPr>
          <a:xfrm>
            <a:off x="147057" y="11829735"/>
            <a:ext cx="24089886" cy="2645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nSpc>
                <a:spcPct val="80000"/>
              </a:lnSpc>
              <a:defRPr i="1" spc="-119" sz="6000"/>
            </a:pPr>
            <a:r>
              <a:t>“Thought alone can make you sick so it also can make you well” </a:t>
            </a:r>
          </a:p>
          <a:p>
            <a:pPr>
              <a:lnSpc>
                <a:spcPct val="80000"/>
              </a:lnSpc>
              <a:defRPr i="1" spc="-119" sz="6000"/>
            </a:pPr>
            <a:r>
              <a:t>Dr. Joe Despenza</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waterfall surrounded by a green rocky landscape" descr="waterfall surrounded by a green rocky landscape"/>
          <p:cNvPicPr>
            <a:picLocks noChangeAspect="1"/>
          </p:cNvPicPr>
          <p:nvPr>
            <p:ph type="pic" idx="21"/>
          </p:nvPr>
        </p:nvPicPr>
        <p:blipFill>
          <a:blip r:embed="rId2">
            <a:extLst/>
          </a:blip>
          <a:srcRect l="0" t="7812" r="0" b="7812"/>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9" name="IMG_1012.jpeg" descr="IMG_1012.jpeg"/>
          <p:cNvPicPr>
            <a:picLocks noChangeAspect="1"/>
          </p:cNvPicPr>
          <p:nvPr/>
        </p:nvPicPr>
        <p:blipFill>
          <a:blip r:embed="rId2">
            <a:extLst/>
          </a:blip>
          <a:srcRect l="11288" t="13598" r="28019" b="6418"/>
          <a:stretch>
            <a:fillRect/>
          </a:stretch>
        </p:blipFill>
        <p:spPr>
          <a:xfrm rot="16200000">
            <a:off x="5226760" y="-5191309"/>
            <a:ext cx="13930541" cy="24477724"/>
          </a:xfrm>
          <a:prstGeom prst="rect">
            <a:avLst/>
          </a:prstGeom>
          <a:ln w="12700">
            <a:miter lim="400000"/>
          </a:ln>
        </p:spPr>
      </p:pic>
      <p:sp>
        <p:nvSpPr>
          <p:cNvPr id="210" name="If it’s not matter, it…"/>
          <p:cNvSpPr txBox="1"/>
          <p:nvPr/>
        </p:nvSpPr>
        <p:spPr>
          <a:xfrm>
            <a:off x="1180967" y="671637"/>
            <a:ext cx="9513651" cy="94706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lnSpc>
                <a:spcPct val="80000"/>
              </a:lnSpc>
              <a:defRPr b="1" spc="-170" sz="8500"/>
            </a:pPr>
            <a:r>
              <a:t>If it’s not matter, it </a:t>
            </a:r>
          </a:p>
          <a:p>
            <a:pPr algn="l">
              <a:lnSpc>
                <a:spcPct val="80000"/>
              </a:lnSpc>
              <a:defRPr b="1" spc="-170" sz="8500"/>
            </a:pPr>
            <a:r>
              <a:t>doesn’t matter.</a:t>
            </a:r>
          </a:p>
          <a:p>
            <a:pPr algn="l">
              <a:lnSpc>
                <a:spcPct val="80000"/>
              </a:lnSpc>
              <a:defRPr b="1" spc="-170" sz="8500"/>
            </a:pPr>
          </a:p>
          <a:p>
            <a:pPr algn="l">
              <a:lnSpc>
                <a:spcPct val="80000"/>
              </a:lnSpc>
              <a:defRPr b="1" spc="-170" sz="8500"/>
            </a:pPr>
            <a:r>
              <a:t>Genes control</a:t>
            </a:r>
          </a:p>
          <a:p>
            <a:pPr algn="l">
              <a:lnSpc>
                <a:spcPct val="80000"/>
              </a:lnSpc>
              <a:defRPr b="1" spc="-170" sz="8500"/>
            </a:pPr>
            <a:r>
              <a:t>(victim)</a:t>
            </a:r>
          </a:p>
          <a:p>
            <a:pPr algn="l">
              <a:lnSpc>
                <a:spcPct val="80000"/>
              </a:lnSpc>
              <a:defRPr b="1" spc="-170" sz="8500"/>
            </a:pPr>
          </a:p>
          <a:p>
            <a:pPr algn="l">
              <a:lnSpc>
                <a:spcPct val="80000"/>
              </a:lnSpc>
              <a:defRPr b="1" spc="-170" sz="8500"/>
            </a:pPr>
            <a:r>
              <a:t>Easy to measure</a:t>
            </a:r>
          </a:p>
        </p:txBody>
      </p:sp>
      <p:sp>
        <p:nvSpPr>
          <p:cNvPr id="211" name="Consciousness matters more than matter…"/>
          <p:cNvSpPr txBox="1"/>
          <p:nvPr/>
        </p:nvSpPr>
        <p:spPr>
          <a:xfrm>
            <a:off x="12976540" y="671637"/>
            <a:ext cx="11586818" cy="110090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2096971">
              <a:lnSpc>
                <a:spcPct val="80000"/>
              </a:lnSpc>
              <a:defRPr b="1" spc="-146" sz="7310"/>
            </a:pPr>
            <a:r>
              <a:t>Consciousness matters more than matter</a:t>
            </a:r>
          </a:p>
          <a:p>
            <a:pPr algn="l" defTabSz="2096971">
              <a:lnSpc>
                <a:spcPct val="80000"/>
              </a:lnSpc>
              <a:defRPr b="1" spc="-146" sz="7310"/>
            </a:pPr>
          </a:p>
          <a:p>
            <a:pPr algn="l" defTabSz="2096971">
              <a:lnSpc>
                <a:spcPct val="80000"/>
              </a:lnSpc>
              <a:defRPr b="1" spc="-146" sz="7310"/>
            </a:pPr>
            <a:r>
              <a:t>The twin photon</a:t>
            </a:r>
          </a:p>
          <a:p>
            <a:pPr algn="l" defTabSz="2096971">
              <a:lnSpc>
                <a:spcPct val="80000"/>
              </a:lnSpc>
              <a:defRPr b="1" spc="-146" sz="7310"/>
            </a:pPr>
          </a:p>
          <a:p>
            <a:pPr algn="l" defTabSz="2096971">
              <a:lnSpc>
                <a:spcPct val="80000"/>
              </a:lnSpc>
              <a:defRPr b="1" spc="-146" sz="7310"/>
            </a:pPr>
            <a:r>
              <a:t>The split slit</a:t>
            </a:r>
          </a:p>
          <a:p>
            <a:pPr algn="l" defTabSz="2096971">
              <a:lnSpc>
                <a:spcPct val="80000"/>
              </a:lnSpc>
              <a:defRPr b="1" spc="-146" sz="7310"/>
            </a:pPr>
          </a:p>
          <a:p>
            <a:pPr algn="l" defTabSz="2096971">
              <a:lnSpc>
                <a:spcPct val="150000"/>
              </a:lnSpc>
              <a:defRPr b="1" spc="-146" sz="7310"/>
            </a:pPr>
            <a:r>
              <a:t>•Entanglement </a:t>
            </a:r>
          </a:p>
          <a:p>
            <a:pPr algn="l" defTabSz="2096971">
              <a:lnSpc>
                <a:spcPct val="150000"/>
              </a:lnSpc>
              <a:defRPr b="1" spc="-146" sz="7310"/>
            </a:pPr>
            <a:r>
              <a:t>•Tunneling</a:t>
            </a:r>
          </a:p>
          <a:p>
            <a:pPr algn="l" defTabSz="2096971">
              <a:lnSpc>
                <a:spcPct val="150000"/>
              </a:lnSpc>
              <a:defRPr b="1" spc="-146" sz="7310"/>
            </a:pPr>
            <a:r>
              <a:t>•Superposition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0"/>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0" grpId="1"/>
      <p:bldP build="whole" bldLvl="1" animBg="1" rev="0" advAuto="0" spid="211" grpId="2"/>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Every little cell in my body is well.m4a" descr="Every little cell in my body is well.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296982" y="331939"/>
            <a:ext cx="571501" cy="571501"/>
          </a:xfrm>
          <a:prstGeom prst="rect">
            <a:avLst/>
          </a:prstGeom>
          <a:ln w="12700">
            <a:miter lim="400000"/>
          </a:ln>
        </p:spPr>
      </p:pic>
      <p:pic>
        <p:nvPicPr>
          <p:cNvPr id="214" name="3--1024x569.jpg" descr="3--1024x569.jpg"/>
          <p:cNvPicPr>
            <a:picLocks noChangeAspect="1"/>
          </p:cNvPicPr>
          <p:nvPr/>
        </p:nvPicPr>
        <p:blipFill>
          <a:blip r:embed="rId5">
            <a:extLst/>
          </a:blip>
          <a:stretch>
            <a:fillRect/>
          </a:stretch>
        </p:blipFill>
        <p:spPr>
          <a:xfrm>
            <a:off x="2439472" y="1438870"/>
            <a:ext cx="19505056" cy="10838260"/>
          </a:xfrm>
          <a:prstGeom prst="rect">
            <a:avLst/>
          </a:prstGeom>
          <a:ln w="12700">
            <a:miter lim="400000"/>
          </a:ln>
        </p:spPr>
      </p:pic>
      <p:sp>
        <p:nvSpPr>
          <p:cNvPr id="215" name="“You are not victims of your genes but masters of your own fate” Bruce Lipton, Biology of Belief"/>
          <p:cNvSpPr txBox="1"/>
          <p:nvPr/>
        </p:nvSpPr>
        <p:spPr>
          <a:xfrm>
            <a:off x="272712" y="283989"/>
            <a:ext cx="10641079" cy="42778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1511770">
              <a:lnSpc>
                <a:spcPct val="150000"/>
              </a:lnSpc>
              <a:defRPr b="1" spc="-105" sz="5270"/>
            </a:lvl1pPr>
          </a:lstStyle>
          <a:p>
            <a:pPr/>
            <a:r>
              <a:t>“You are not victims of your genes but masters of your own fate” Bruce Lipton, Biology of Belief </a:t>
            </a:r>
          </a:p>
        </p:txBody>
      </p:sp>
      <p:sp>
        <p:nvSpPr>
          <p:cNvPr id="216" name="“If you believe you can or you believe you can’t… you’re right” Henry Ford"/>
          <p:cNvSpPr txBox="1"/>
          <p:nvPr/>
        </p:nvSpPr>
        <p:spPr>
          <a:xfrm>
            <a:off x="8899107" y="10582144"/>
            <a:ext cx="15390944" cy="42778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2023821">
              <a:lnSpc>
                <a:spcPct val="150000"/>
              </a:lnSpc>
              <a:defRPr b="1" spc="-141" sz="7054"/>
            </a:lvl1pPr>
          </a:lstStyle>
          <a:p>
            <a:pPr/>
            <a:r>
              <a:t>“If you believe you can or you believe you can’t… you’re right” Henry Ford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5156" fill="hold"/>
                                        <p:tgtEl>
                                          <p:spTgt spid="21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 name="Metamorphosis.jpg" descr="Metamorphosis.jpg"/>
          <p:cNvPicPr>
            <a:picLocks noChangeAspect="1"/>
          </p:cNvPicPr>
          <p:nvPr/>
        </p:nvPicPr>
        <p:blipFill>
          <a:blip r:embed="rId2">
            <a:extLst/>
          </a:blip>
          <a:stretch>
            <a:fillRect/>
          </a:stretch>
        </p:blipFill>
        <p:spPr>
          <a:xfrm>
            <a:off x="5242792" y="3830130"/>
            <a:ext cx="13898416" cy="6055740"/>
          </a:xfrm>
          <a:prstGeom prst="rect">
            <a:avLst/>
          </a:prstGeom>
          <a:ln w="12700">
            <a:miter lim="400000"/>
          </a:ln>
        </p:spPr>
      </p:pic>
      <p:sp>
        <p:nvSpPr>
          <p:cNvPr id="219" name="Genes…"/>
          <p:cNvSpPr txBox="1"/>
          <p:nvPr>
            <p:ph type="body" sz="half" idx="4294967295"/>
          </p:nvPr>
        </p:nvSpPr>
        <p:spPr>
          <a:xfrm>
            <a:off x="85999" y="37690"/>
            <a:ext cx="5056562" cy="13640619"/>
          </a:xfrm>
          <a:prstGeom prst="rect">
            <a:avLst/>
          </a:prstGeom>
        </p:spPr>
        <p:txBody>
          <a:bodyPr/>
          <a:lstStyle/>
          <a:p>
            <a:pPr marL="0" indent="0" algn="ctr" defTabSz="825500">
              <a:lnSpc>
                <a:spcPct val="100000"/>
              </a:lnSpc>
              <a:spcBef>
                <a:spcPts val="0"/>
              </a:spcBef>
              <a:buSzTx/>
              <a:buNone/>
              <a:defRPr b="1" sz="5500"/>
            </a:pPr>
            <a:r>
              <a:t>Genes </a:t>
            </a:r>
          </a:p>
          <a:p>
            <a:pPr marL="0" indent="0" defTabSz="825500">
              <a:lnSpc>
                <a:spcPct val="100000"/>
              </a:lnSpc>
              <a:spcBef>
                <a:spcPts val="0"/>
              </a:spcBef>
              <a:buSzTx/>
              <a:buNone/>
              <a:defRPr b="1" sz="4600"/>
            </a:pPr>
          </a:p>
          <a:p>
            <a:pPr marL="698499" indent="-698499" defTabSz="825500">
              <a:lnSpc>
                <a:spcPct val="100000"/>
              </a:lnSpc>
              <a:spcBef>
                <a:spcPts val="0"/>
              </a:spcBef>
              <a:defRPr sz="4600"/>
            </a:pPr>
            <a:r>
              <a:t>Top killers (Complex  multiple genes)</a:t>
            </a:r>
          </a:p>
          <a:p>
            <a:pPr marL="0" indent="0" defTabSz="825500">
              <a:lnSpc>
                <a:spcPct val="100000"/>
              </a:lnSpc>
              <a:spcBef>
                <a:spcPts val="0"/>
              </a:spcBef>
              <a:buSzTx/>
              <a:buNone/>
              <a:defRPr sz="4600"/>
            </a:pPr>
            <a:r>
              <a:t> </a:t>
            </a:r>
          </a:p>
          <a:p>
            <a:pPr marL="698499" indent="-698499" defTabSz="825500">
              <a:lnSpc>
                <a:spcPct val="100000"/>
              </a:lnSpc>
              <a:spcBef>
                <a:spcPts val="0"/>
              </a:spcBef>
              <a:defRPr sz="4600"/>
            </a:pPr>
            <a:r>
              <a:t>2 % single gene disorder </a:t>
            </a:r>
          </a:p>
          <a:p>
            <a:pPr marL="0" indent="0" defTabSz="825500">
              <a:lnSpc>
                <a:spcPct val="100000"/>
              </a:lnSpc>
              <a:spcBef>
                <a:spcPts val="0"/>
              </a:spcBef>
              <a:buSzTx/>
              <a:buNone/>
              <a:defRPr sz="4600"/>
            </a:pPr>
          </a:p>
          <a:p>
            <a:pPr marL="698499" indent="-698499" defTabSz="825500">
              <a:lnSpc>
                <a:spcPct val="100000"/>
              </a:lnSpc>
              <a:spcBef>
                <a:spcPts val="0"/>
              </a:spcBef>
              <a:defRPr sz="4600"/>
            </a:pPr>
            <a:r>
              <a:t>Darwin admitted mistake</a:t>
            </a:r>
          </a:p>
          <a:p>
            <a:pPr marL="0" indent="0" defTabSz="825500">
              <a:lnSpc>
                <a:spcPct val="100000"/>
              </a:lnSpc>
              <a:spcBef>
                <a:spcPts val="0"/>
              </a:spcBef>
              <a:buSzTx/>
              <a:buNone/>
              <a:defRPr sz="4600"/>
            </a:pPr>
          </a:p>
          <a:p>
            <a:pPr marL="698499" indent="-698499" defTabSz="825500">
              <a:lnSpc>
                <a:spcPct val="100000"/>
              </a:lnSpc>
              <a:spcBef>
                <a:spcPts val="0"/>
              </a:spcBef>
              <a:defRPr sz="4600"/>
            </a:pPr>
            <a:r>
              <a:t># of Genes</a:t>
            </a:r>
          </a:p>
          <a:p>
            <a:pPr marL="0" indent="0" defTabSz="825500">
              <a:lnSpc>
                <a:spcPct val="100000"/>
              </a:lnSpc>
              <a:spcBef>
                <a:spcPts val="0"/>
              </a:spcBef>
              <a:buSzTx/>
              <a:buNone/>
              <a:defRPr sz="4200"/>
            </a:pPr>
            <a:r>
              <a:t>25,000 - Human/Rat</a:t>
            </a:r>
          </a:p>
          <a:p>
            <a:pPr marL="0" indent="0" defTabSz="825500">
              <a:lnSpc>
                <a:spcPct val="100000"/>
              </a:lnSpc>
              <a:spcBef>
                <a:spcPts val="0"/>
              </a:spcBef>
              <a:buSzTx/>
              <a:buNone/>
              <a:defRPr sz="4200"/>
            </a:pPr>
            <a:r>
              <a:t>24,000 Worm </a:t>
            </a:r>
          </a:p>
          <a:p>
            <a:pPr marL="0" indent="0" defTabSz="825500">
              <a:lnSpc>
                <a:spcPct val="100000"/>
              </a:lnSpc>
              <a:spcBef>
                <a:spcPts val="0"/>
              </a:spcBef>
              <a:buSzTx/>
              <a:buNone/>
              <a:defRPr sz="4200"/>
            </a:pPr>
            <a:r>
              <a:t>15,000 Fruit Fly </a:t>
            </a:r>
          </a:p>
        </p:txBody>
      </p:sp>
      <p:sp>
        <p:nvSpPr>
          <p:cNvPr id="220" name="Epigenetics…"/>
          <p:cNvSpPr txBox="1"/>
          <p:nvPr/>
        </p:nvSpPr>
        <p:spPr>
          <a:xfrm>
            <a:off x="19235620" y="66347"/>
            <a:ext cx="5056561" cy="135833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825500">
              <a:defRPr b="1" sz="5500"/>
            </a:pPr>
            <a:r>
              <a:t>Epigenetics </a:t>
            </a:r>
          </a:p>
          <a:p>
            <a:pPr algn="l" defTabSz="825500">
              <a:defRPr sz="4600"/>
            </a:pPr>
          </a:p>
          <a:p>
            <a:pPr marL="635000" indent="-635000" algn="l" defTabSz="825500">
              <a:buSzPct val="123000"/>
              <a:buChar char="•"/>
              <a:defRPr sz="4600"/>
            </a:pPr>
            <a:r>
              <a:t>50 trillion cells/ 330 billion new each day </a:t>
            </a:r>
          </a:p>
          <a:p>
            <a:pPr algn="l" defTabSz="825500">
              <a:defRPr sz="4600"/>
            </a:pPr>
          </a:p>
          <a:p>
            <a:pPr marL="635000" indent="-635000" algn="l" defTabSz="825500">
              <a:buSzPct val="123000"/>
              <a:buChar char="•"/>
              <a:defRPr sz="4600"/>
            </a:pPr>
            <a:r>
              <a:t>Genes need environment to turn on/ trigger</a:t>
            </a:r>
          </a:p>
          <a:p>
            <a:pPr algn="l" defTabSz="825500">
              <a:defRPr sz="4600"/>
            </a:pPr>
          </a:p>
          <a:p>
            <a:pPr marL="635000" indent="-635000" algn="l" defTabSz="825500">
              <a:buSzPct val="123000"/>
              <a:buChar char="•"/>
              <a:defRPr sz="4600"/>
            </a:pPr>
            <a:r>
              <a:t>Proteins (DNA can’t be read covered) </a:t>
            </a:r>
          </a:p>
          <a:p>
            <a:pPr algn="l" defTabSz="825500">
              <a:defRPr sz="4600"/>
            </a:pPr>
          </a:p>
          <a:p>
            <a:pPr marL="546100" indent="-546100" algn="l" defTabSz="825500">
              <a:buSzPct val="123000"/>
              <a:buChar char="•"/>
              <a:defRPr sz="4300"/>
            </a:pPr>
            <a:r>
              <a:t>Dark Matter / Junk DNA (4 million + epigenetic switches)</a:t>
            </a:r>
          </a:p>
        </p:txBody>
      </p:sp>
      <p:sp>
        <p:nvSpPr>
          <p:cNvPr id="221" name="Nature vs Nurture"/>
          <p:cNvSpPr txBox="1"/>
          <p:nvPr/>
        </p:nvSpPr>
        <p:spPr>
          <a:xfrm>
            <a:off x="5218136" y="37690"/>
            <a:ext cx="13898416" cy="37375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825500">
              <a:defRPr b="1" sz="5500"/>
            </a:pPr>
          </a:p>
          <a:p>
            <a:pPr defTabSz="825500">
              <a:defRPr b="1" sz="11400"/>
            </a:pPr>
            <a:r>
              <a:t>Nature vs Nurture </a:t>
            </a:r>
          </a:p>
        </p:txBody>
      </p:sp>
      <p:sp>
        <p:nvSpPr>
          <p:cNvPr id="222" name="Don’t blame children               environment - Parents, food, emotions, toxins, electronics…"/>
          <p:cNvSpPr txBox="1"/>
          <p:nvPr/>
        </p:nvSpPr>
        <p:spPr>
          <a:xfrm>
            <a:off x="5242792" y="9748210"/>
            <a:ext cx="13898416" cy="37375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defRPr b="1" sz="4300"/>
            </a:pPr>
          </a:p>
          <a:p>
            <a:pPr defTabSz="825500">
              <a:defRPr b="1" sz="4300"/>
            </a:pPr>
            <a:r>
              <a:t>Don’t blame children               </a:t>
            </a:r>
            <a:r>
              <a:rPr b="0"/>
              <a:t>environment - Parents, food, emotions, toxins, electronics</a:t>
            </a:r>
            <a:endParaRPr b="0"/>
          </a:p>
          <a:p>
            <a:pPr defTabSz="825500">
              <a:defRPr b="1" sz="4300"/>
            </a:pPr>
          </a:p>
          <a:p>
            <a:pPr defTabSz="825500">
              <a:defRPr b="1" sz="4300"/>
            </a:pPr>
            <a:r>
              <a:t>Don’t Blame Cells              </a:t>
            </a:r>
            <a:r>
              <a:rPr b="0"/>
              <a:t>Brain Subconscious </a:t>
            </a:r>
          </a:p>
        </p:txBody>
      </p:sp>
      <p:sp>
        <p:nvSpPr>
          <p:cNvPr id="223" name="Arrow"/>
          <p:cNvSpPr/>
          <p:nvPr/>
        </p:nvSpPr>
        <p:spPr>
          <a:xfrm>
            <a:off x="11308440" y="12494084"/>
            <a:ext cx="1584588" cy="649309"/>
          </a:xfrm>
          <a:prstGeom prst="rightArrow">
            <a:avLst>
              <a:gd name="adj1" fmla="val 32000"/>
              <a:gd name="adj2" fmla="val 91061"/>
            </a:avLst>
          </a:prstGeom>
          <a:solidFill>
            <a:srgbClr val="FFFFFF"/>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24" name="Arrow"/>
          <p:cNvSpPr/>
          <p:nvPr/>
        </p:nvSpPr>
        <p:spPr>
          <a:xfrm>
            <a:off x="11203729" y="10452727"/>
            <a:ext cx="1794009" cy="649309"/>
          </a:xfrm>
          <a:prstGeom prst="rightArrow">
            <a:avLst>
              <a:gd name="adj1" fmla="val 32000"/>
              <a:gd name="adj2" fmla="val 91061"/>
            </a:avLst>
          </a:prstGeom>
          <a:solidFill>
            <a:srgbClr val="FFFFFF"/>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22"/>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4" fill="hold">
                                  <p:stCondLst>
                                    <p:cond delay="0"/>
                                  </p:stCondLst>
                                  <p:iterate type="el" backwards="0">
                                    <p:tmAbs val="0"/>
                                  </p:iterate>
                                  <p:childTnLst>
                                    <p:set>
                                      <p:cBhvr>
                                        <p:cTn id="17" fill="hold"/>
                                        <p:tgtEl>
                                          <p:spTgt spid="224"/>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2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3" grpId="5"/>
      <p:bldP build="whole" bldLvl="1" animBg="1" rev="0" advAuto="0" spid="219" grpId="1"/>
      <p:bldP build="whole" bldLvl="1" animBg="1" rev="0" advAuto="0" spid="220" grpId="2"/>
      <p:bldP build="whole" bldLvl="1" animBg="1" rev="0" advAuto="0" spid="222" grpId="3"/>
      <p:bldP build="whole" bldLvl="1" animBg="1" rev="0" advAuto="0" spid="224" grpId="4"/>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IMG_1021.jpeg" descr="IMG_1021.jpeg"/>
          <p:cNvPicPr>
            <a:picLocks noChangeAspect="1"/>
          </p:cNvPicPr>
          <p:nvPr/>
        </p:nvPicPr>
        <p:blipFill>
          <a:blip r:embed="rId2">
            <a:extLst/>
          </a:blip>
          <a:stretch>
            <a:fillRect/>
          </a:stretch>
        </p:blipFill>
        <p:spPr>
          <a:xfrm>
            <a:off x="13026585" y="4758370"/>
            <a:ext cx="10519917" cy="7889938"/>
          </a:xfrm>
          <a:prstGeom prst="rect">
            <a:avLst/>
          </a:prstGeom>
          <a:ln w="12700">
            <a:miter lim="400000"/>
          </a:ln>
        </p:spPr>
      </p:pic>
      <p:sp>
        <p:nvSpPr>
          <p:cNvPr id="227" name="Epigenetics = Evolution (necessary for survival)"/>
          <p:cNvSpPr txBox="1"/>
          <p:nvPr/>
        </p:nvSpPr>
        <p:spPr>
          <a:xfrm>
            <a:off x="334825" y="102801"/>
            <a:ext cx="22670157" cy="37375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825500">
              <a:defRPr b="1" sz="11400"/>
            </a:lvl1pPr>
          </a:lstStyle>
          <a:p>
            <a:pPr/>
            <a:r>
              <a:t>Epigenetics = Evolution (necessary for survival) </a:t>
            </a:r>
          </a:p>
        </p:txBody>
      </p:sp>
      <p:sp>
        <p:nvSpPr>
          <p:cNvPr id="228" name="Basic program (ex. computer) = Genes…"/>
          <p:cNvSpPr txBox="1"/>
          <p:nvPr/>
        </p:nvSpPr>
        <p:spPr>
          <a:xfrm>
            <a:off x="320928" y="3972996"/>
            <a:ext cx="12392135" cy="9070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defRPr sz="4600"/>
            </a:pPr>
          </a:p>
          <a:p>
            <a:pPr marL="635000" indent="-635000" algn="l" defTabSz="825500">
              <a:buSzPct val="123000"/>
              <a:buChar char="•"/>
              <a:defRPr sz="4600"/>
            </a:pPr>
            <a:r>
              <a:t>Basic program (ex. computer) = Genes </a:t>
            </a:r>
          </a:p>
          <a:p>
            <a:pPr algn="l" defTabSz="825500">
              <a:defRPr sz="4600"/>
            </a:pPr>
          </a:p>
          <a:p>
            <a:pPr marL="635000" indent="-635000" algn="l" defTabSz="825500">
              <a:buSzPct val="123000"/>
              <a:buChar char="•"/>
              <a:defRPr sz="4600"/>
            </a:pPr>
            <a:r>
              <a:t>All the adjustments/ tweaks = Epigenetics</a:t>
            </a:r>
          </a:p>
          <a:p>
            <a:pPr marL="635000" indent="-635000" algn="l" defTabSz="825500">
              <a:buSzPct val="123000"/>
              <a:buChar char="•"/>
              <a:defRPr sz="4600"/>
            </a:pPr>
          </a:p>
          <a:p>
            <a:pPr algn="l" defTabSz="825500">
              <a:defRPr sz="4600"/>
            </a:pPr>
            <a:r>
              <a:t>Study Example:</a:t>
            </a:r>
          </a:p>
          <a:p>
            <a:pPr marL="584200" indent="-584200" algn="l" defTabSz="825500">
              <a:buSzPct val="123000"/>
              <a:buChar char="•"/>
              <a:defRPr sz="4600"/>
            </a:pPr>
            <a:r>
              <a:t>Dean Orish</a:t>
            </a:r>
          </a:p>
          <a:p>
            <a:pPr lvl="4" marL="2946400" indent="-508000" algn="l" defTabSz="825500">
              <a:buSzPct val="123000"/>
              <a:buChar char="•"/>
              <a:defRPr sz="4600"/>
            </a:pPr>
            <a:r>
              <a:rPr sz="4000"/>
              <a:t>500 gene expressions were changed through diet/ lifestyle for a prostate cancer patients in 90 days</a:t>
            </a:r>
            <a:r>
              <a:t>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IMG_1013.jpeg" descr="IMG_1013.jpeg"/>
          <p:cNvPicPr>
            <a:picLocks noChangeAspect="1"/>
          </p:cNvPicPr>
          <p:nvPr/>
        </p:nvPicPr>
        <p:blipFill>
          <a:blip r:embed="rId2">
            <a:extLst/>
          </a:blip>
          <a:srcRect l="17218" t="16662" r="14712" b="20330"/>
          <a:stretch>
            <a:fillRect/>
          </a:stretch>
        </p:blipFill>
        <p:spPr>
          <a:xfrm>
            <a:off x="11590069" y="2537023"/>
            <a:ext cx="12448342" cy="8642049"/>
          </a:xfrm>
          <a:prstGeom prst="rect">
            <a:avLst/>
          </a:prstGeom>
          <a:ln w="12700">
            <a:miter lim="400000"/>
          </a:ln>
        </p:spPr>
      </p:pic>
      <p:sp>
        <p:nvSpPr>
          <p:cNvPr id="231" name="Diet Trumps Genes"/>
          <p:cNvSpPr txBox="1"/>
          <p:nvPr/>
        </p:nvSpPr>
        <p:spPr>
          <a:xfrm>
            <a:off x="41826" y="-450641"/>
            <a:ext cx="13898417" cy="37375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825500">
              <a:defRPr b="1" sz="5500"/>
            </a:pPr>
          </a:p>
          <a:p>
            <a:pPr defTabSz="825500">
              <a:defRPr b="1" sz="11400"/>
            </a:pPr>
            <a:r>
              <a:t>Diet Trumps Genes </a:t>
            </a:r>
          </a:p>
        </p:txBody>
      </p:sp>
      <p:sp>
        <p:nvSpPr>
          <p:cNvPr id="232" name="Mothers had the same Gene —&gt; Agouti (Yellow &amp; Fat)…"/>
          <p:cNvSpPr txBox="1"/>
          <p:nvPr/>
        </p:nvSpPr>
        <p:spPr>
          <a:xfrm>
            <a:off x="223261" y="2540558"/>
            <a:ext cx="10897580" cy="108233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defRPr sz="4600"/>
            </a:pPr>
          </a:p>
          <a:p>
            <a:pPr marL="635000" indent="-635000" algn="l" defTabSz="825500">
              <a:buSzPct val="123000"/>
              <a:buChar char="•"/>
              <a:defRPr sz="4600"/>
            </a:pPr>
            <a:r>
              <a:t>Mothers had the same Gene —&gt; Agouti (Yellow &amp; Fat) </a:t>
            </a:r>
          </a:p>
          <a:p>
            <a:pPr algn="l" defTabSz="825500">
              <a:defRPr sz="4600"/>
            </a:pPr>
          </a:p>
          <a:p>
            <a:pPr marL="635000" indent="-635000" algn="l" defTabSz="825500">
              <a:buSzPct val="123000"/>
              <a:buChar char="•"/>
              <a:defRPr sz="4600"/>
            </a:pPr>
            <a:r>
              <a:t>Some mothers fed supplements —&gt; had offspring that were healthy (not yellow or obese)</a:t>
            </a:r>
          </a:p>
          <a:p>
            <a:pPr algn="l" defTabSz="825500">
              <a:defRPr sz="4600"/>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C0A0D"/>
        </a:solidFill>
      </p:bgPr>
    </p:bg>
    <p:spTree>
      <p:nvGrpSpPr>
        <p:cNvPr id="1" name=""/>
        <p:cNvGrpSpPr/>
        <p:nvPr/>
      </p:nvGrpSpPr>
      <p:grpSpPr>
        <a:xfrm>
          <a:off x="0" y="0"/>
          <a:ext cx="0" cy="0"/>
          <a:chOff x="0" y="0"/>
          <a:chExt cx="0" cy="0"/>
        </a:xfrm>
      </p:grpSpPr>
      <p:pic>
        <p:nvPicPr>
          <p:cNvPr id="234" name="Fountain_in_Hala_Ludowa.jpg" descr="Fountain_in_Hala_Ludowa.jpg"/>
          <p:cNvPicPr>
            <a:picLocks noChangeAspect="1"/>
          </p:cNvPicPr>
          <p:nvPr/>
        </p:nvPicPr>
        <p:blipFill>
          <a:blip r:embed="rId2">
            <a:extLst/>
          </a:blip>
          <a:srcRect l="0" t="7946" r="0" b="7946"/>
          <a:stretch>
            <a:fillRect/>
          </a:stretch>
        </p:blipFill>
        <p:spPr>
          <a:xfrm>
            <a:off x="-84788" y="5662087"/>
            <a:ext cx="24553508" cy="8004262"/>
          </a:xfrm>
          <a:prstGeom prst="rect">
            <a:avLst/>
          </a:prstGeom>
          <a:ln w="12700">
            <a:miter lim="400000"/>
          </a:ln>
        </p:spPr>
      </p:pic>
      <p:sp>
        <p:nvSpPr>
          <p:cNvPr id="235" name="Fountain of Youth"/>
          <p:cNvSpPr txBox="1"/>
          <p:nvPr/>
        </p:nvSpPr>
        <p:spPr>
          <a:xfrm>
            <a:off x="29117" y="134472"/>
            <a:ext cx="11441770" cy="24597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767715">
              <a:defRPr b="1" sz="10602"/>
            </a:lvl1pPr>
          </a:lstStyle>
          <a:p>
            <a:pPr/>
            <a:r>
              <a:t>Fountain of Youth </a:t>
            </a:r>
          </a:p>
        </p:txBody>
      </p:sp>
      <p:sp>
        <p:nvSpPr>
          <p:cNvPr id="236" name="Telamerase = Cell Reproduction…"/>
          <p:cNvSpPr txBox="1"/>
          <p:nvPr/>
        </p:nvSpPr>
        <p:spPr>
          <a:xfrm>
            <a:off x="355018" y="2380162"/>
            <a:ext cx="9807810" cy="113050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defRPr sz="4600"/>
            </a:pPr>
            <a:r>
              <a:t>Telamerase = Cell Reproduction </a:t>
            </a:r>
          </a:p>
          <a:p>
            <a:pPr algn="l" defTabSz="825500">
              <a:defRPr sz="4600"/>
            </a:pPr>
          </a:p>
          <a:p>
            <a:pPr algn="l" defTabSz="825500">
              <a:defRPr sz="4600"/>
            </a:pPr>
            <a:r>
              <a:t>Factors —&gt; Prenatal Stress, child abuse, domestic violence, PTSD, nutritional factors, EMF’s, (Main factor = Love, even more self-love)   </a:t>
            </a:r>
          </a:p>
        </p:txBody>
      </p:sp>
      <p:sp>
        <p:nvSpPr>
          <p:cNvPr id="237" name="If you choose to see the world full of love - the body will respond by growing in health.. if you choose to see the world in fear, the bodies health will be compromised it goes into protection and chronic stress mode…"/>
          <p:cNvSpPr txBox="1"/>
          <p:nvPr/>
        </p:nvSpPr>
        <p:spPr>
          <a:xfrm>
            <a:off x="11110656" y="2313783"/>
            <a:ext cx="12717025" cy="52335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825500">
              <a:defRPr i="1" sz="4600"/>
            </a:pPr>
            <a:r>
              <a:t>If you choose to see the world full of love - the body will respond by growing in health.. if you choose to see the world in fear, the bodies health will be compromised it goes into protection and chronic stress mode</a:t>
            </a:r>
          </a:p>
          <a:p>
            <a:pPr algn="r" defTabSz="825500">
              <a:defRPr sz="4600"/>
            </a:pPr>
            <a:r>
              <a:t>-Bruce Lipton</a:t>
            </a:r>
          </a:p>
        </p:txBody>
      </p:sp>
      <p:sp>
        <p:nvSpPr>
          <p:cNvPr id="238" name="“Your belief changes your biology, when we realize this “power” we hold the key to “freedom” ” Dr. Bruce Lipton"/>
          <p:cNvSpPr txBox="1"/>
          <p:nvPr/>
        </p:nvSpPr>
        <p:spPr>
          <a:xfrm>
            <a:off x="177976" y="7768154"/>
            <a:ext cx="9440755" cy="3131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825500">
              <a:defRPr sz="5000"/>
            </a:lvl1pPr>
          </a:lstStyle>
          <a:p>
            <a:pPr/>
            <a:r>
              <a:t>“Your belief changes your biology, when we realize this “power” we hold the key to “freedom” ” Dr. Bruce Lipton</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Placebo Effect"/>
          <p:cNvSpPr txBox="1"/>
          <p:nvPr/>
        </p:nvSpPr>
        <p:spPr>
          <a:xfrm>
            <a:off x="660734" y="-1166860"/>
            <a:ext cx="20448358" cy="36475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defRPr b="1" sz="11400"/>
            </a:pPr>
          </a:p>
          <a:p>
            <a:pPr algn="l" defTabSz="825500">
              <a:defRPr b="1" sz="6900"/>
            </a:pPr>
            <a:r>
              <a:t>Placebo Effect</a:t>
            </a:r>
          </a:p>
        </p:txBody>
      </p:sp>
      <p:sp>
        <p:nvSpPr>
          <p:cNvPr id="241" name="Knee Surgery Study…"/>
          <p:cNvSpPr txBox="1"/>
          <p:nvPr/>
        </p:nvSpPr>
        <p:spPr>
          <a:xfrm>
            <a:off x="777130" y="2402085"/>
            <a:ext cx="18614402" cy="36475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767715">
              <a:defRPr b="1" sz="4650"/>
            </a:pPr>
            <a:r>
              <a:t>Knee Surgery Study </a:t>
            </a:r>
          </a:p>
          <a:p>
            <a:pPr marL="861218" indent="-861218" algn="l" defTabSz="767715">
              <a:buSzPct val="100000"/>
              <a:buAutoNum type="arabicPeriod" startAt="1"/>
              <a:defRPr b="1" sz="4650"/>
            </a:pPr>
            <a:r>
              <a:t>Full surgery</a:t>
            </a:r>
          </a:p>
          <a:p>
            <a:pPr marL="861218" indent="-861218" algn="l" defTabSz="767715">
              <a:buSzPct val="100000"/>
              <a:buAutoNum type="arabicPeriod" startAt="1"/>
              <a:defRPr b="1" sz="4650"/>
            </a:pPr>
            <a:r>
              <a:t>Just drained knee</a:t>
            </a:r>
          </a:p>
          <a:p>
            <a:pPr marL="861218" indent="-861218" algn="l" defTabSz="767715">
              <a:buSzPct val="100000"/>
              <a:buAutoNum type="arabicPeriod" startAt="1"/>
              <a:defRPr b="1" sz="4650"/>
            </a:pPr>
            <a:r>
              <a:t>Fake Surgery (Made fake holes)</a:t>
            </a:r>
          </a:p>
        </p:txBody>
      </p:sp>
      <p:sp>
        <p:nvSpPr>
          <p:cNvPr id="242" name="Placebo effect for pharmaceutical testing is almost as equal to the actual medication (especially in psychological drugs)…"/>
          <p:cNvSpPr txBox="1"/>
          <p:nvPr/>
        </p:nvSpPr>
        <p:spPr>
          <a:xfrm>
            <a:off x="777130" y="5784626"/>
            <a:ext cx="18614402" cy="24370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627379">
              <a:defRPr b="1" sz="3800"/>
            </a:pPr>
            <a:r>
              <a:rPr i="1"/>
              <a:t>Placebo effect for pharmaceutical testing is almost as equal to the actual medication (especially in psychological drugs)</a:t>
            </a:r>
            <a:r>
              <a:t> </a:t>
            </a:r>
          </a:p>
          <a:p>
            <a:pPr algn="l" defTabSz="627379">
              <a:defRPr b="1" i="1" sz="3800"/>
            </a:pPr>
            <a:r>
              <a:t>The more a drug is advertised, the more placebo effect the drug tests had</a:t>
            </a:r>
          </a:p>
        </p:txBody>
      </p:sp>
      <p:sp>
        <p:nvSpPr>
          <p:cNvPr id="243" name="The power of diagnosis and prognosis can be dangerous.…"/>
          <p:cNvSpPr txBox="1"/>
          <p:nvPr/>
        </p:nvSpPr>
        <p:spPr>
          <a:xfrm>
            <a:off x="777130" y="8955156"/>
            <a:ext cx="18614402" cy="47667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718184">
              <a:defRPr b="1" i="1" sz="4350"/>
            </a:pPr>
            <a:r>
              <a:t>The power of diagnosis and prognosis can be dangerous. </a:t>
            </a:r>
          </a:p>
          <a:p>
            <a:pPr algn="l" defTabSz="718184">
              <a:defRPr b="1" i="1" sz="4350"/>
            </a:pPr>
          </a:p>
          <a:p>
            <a:pPr algn="l" defTabSz="718184">
              <a:defRPr i="1" sz="4350"/>
            </a:pPr>
            <a:r>
              <a:t>Ex. Cancer patient died, the autopsy revealed he was basically cancer free</a:t>
            </a:r>
          </a:p>
          <a:p>
            <a:pPr algn="l" defTabSz="718184">
              <a:defRPr i="1" sz="4350"/>
            </a:pPr>
          </a:p>
          <a:p>
            <a:pPr algn="l" defTabSz="718184">
              <a:defRPr i="1" sz="4350"/>
            </a:pPr>
            <a:r>
              <a:rPr i="0"/>
              <a:t>Unconditional love and determination were more effective than any chosen therapy for terminal disease - Bernie Segil</a:t>
            </a:r>
            <a:r>
              <a:t> (Love, Medicine and Miracles)</a:t>
            </a:r>
          </a:p>
        </p:txBody>
      </p:sp>
      <p:sp>
        <p:nvSpPr>
          <p:cNvPr id="244" name="No- cebo Effect"/>
          <p:cNvSpPr txBox="1"/>
          <p:nvPr/>
        </p:nvSpPr>
        <p:spPr>
          <a:xfrm>
            <a:off x="849769" y="5934904"/>
            <a:ext cx="7105424" cy="28145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792479">
              <a:defRPr b="1" sz="10943"/>
            </a:pPr>
          </a:p>
          <a:p>
            <a:pPr algn="l" defTabSz="792479">
              <a:defRPr b="1" sz="6624"/>
            </a:pPr>
            <a:r>
              <a:t>No- cebo Effect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Power of the Consciousness in Real Life"/>
          <p:cNvSpPr txBox="1"/>
          <p:nvPr/>
        </p:nvSpPr>
        <p:spPr>
          <a:xfrm>
            <a:off x="595624" y="-825811"/>
            <a:ext cx="16800647" cy="27205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503555">
              <a:defRPr b="1" sz="6832"/>
            </a:pPr>
          </a:p>
          <a:p>
            <a:pPr algn="l" defTabSz="503555">
              <a:defRPr b="1" sz="6832"/>
            </a:pPr>
            <a:r>
              <a:t>Power of the Consciousness in Real Life </a:t>
            </a:r>
          </a:p>
        </p:txBody>
      </p:sp>
      <p:sp>
        <p:nvSpPr>
          <p:cNvPr id="247" name="Autonomic Body Control…"/>
          <p:cNvSpPr txBox="1"/>
          <p:nvPr/>
        </p:nvSpPr>
        <p:spPr>
          <a:xfrm>
            <a:off x="538615" y="2280792"/>
            <a:ext cx="23306770" cy="58604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469900" indent="-469900" algn="l" defTabSz="610870">
              <a:buSzPct val="123000"/>
              <a:buChar char="•"/>
              <a:defRPr b="1" sz="3700"/>
            </a:pPr>
            <a:r>
              <a:t>Autonomic Body Control </a:t>
            </a:r>
          </a:p>
          <a:p>
            <a:pPr lvl="5" marL="3974570" indent="-685271" algn="l" defTabSz="610870">
              <a:buSzPct val="100000"/>
              <a:buAutoNum type="alphaUcPeriod" startAt="1"/>
              <a:defRPr b="1" sz="3700"/>
            </a:pPr>
            <a:r>
              <a:t>Fire walkers </a:t>
            </a:r>
          </a:p>
          <a:p>
            <a:pPr lvl="5" marL="3974570" indent="-685271" algn="l" defTabSz="610870">
              <a:buSzPct val="100000"/>
              <a:buAutoNum type="alphaUcPeriod" startAt="1"/>
              <a:defRPr b="1" sz="3700"/>
            </a:pPr>
            <a:r>
              <a:t>Mediation and prayer</a:t>
            </a:r>
          </a:p>
          <a:p>
            <a:pPr lvl="5" marL="3974570" indent="-685271" algn="l" defTabSz="610870">
              <a:buSzPct val="100000"/>
              <a:buAutoNum type="alphaUcPeriod" startAt="1"/>
              <a:defRPr b="1" sz="3700"/>
            </a:pPr>
            <a:r>
              <a:t>The ice man </a:t>
            </a:r>
          </a:p>
          <a:p>
            <a:pPr lvl="5" marL="3974570" indent="-685271" algn="l" defTabSz="610870">
              <a:buSzPct val="100000"/>
              <a:buAutoNum type="alphaUcPeriod" startAt="1"/>
              <a:defRPr b="1" sz="3700"/>
            </a:pPr>
            <a:r>
              <a:t>Yogis controlling body temp, ph, and pressure</a:t>
            </a:r>
          </a:p>
          <a:p>
            <a:pPr marL="469900" indent="-469900" algn="l" defTabSz="610870">
              <a:buSzPct val="123000"/>
              <a:buChar char="•"/>
              <a:defRPr b="1" sz="3700"/>
            </a:pPr>
            <a:r>
              <a:t>Heart Math the Institute </a:t>
            </a:r>
          </a:p>
          <a:p>
            <a:pPr algn="l" defTabSz="610870">
              <a:defRPr b="1" sz="3700"/>
            </a:pPr>
            <a:r>
              <a:t>                                  A.  Heart Coherence </a:t>
            </a:r>
          </a:p>
          <a:p>
            <a:pPr lvl="8" indent="2706623" algn="l" defTabSz="610870">
              <a:defRPr b="1" sz="3700"/>
            </a:pPr>
            <a:r>
              <a:t>      B. Joseph Chilton Peirce</a:t>
            </a:r>
          </a:p>
          <a:p>
            <a:pPr lvl="8" indent="2706623" algn="l" defTabSz="610870">
              <a:defRPr b="1" sz="3700"/>
            </a:pPr>
            <a:r>
              <a:t>      C. Micheal Polan (psychedelics)</a:t>
            </a:r>
          </a:p>
          <a:p>
            <a:pPr lvl="8" indent="2706623" algn="l" defTabSz="610870">
              <a:defRPr b="1" sz="3700"/>
            </a:pPr>
            <a:r>
              <a:t>      D. Joe Despenza (Brain Scans)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Close-up of a wild plant growing between lava rocks" descr="Close-up of a wild plant growing between lava rocks"/>
          <p:cNvPicPr>
            <a:picLocks noChangeAspect="1"/>
          </p:cNvPicPr>
          <p:nvPr>
            <p:ph type="pic" idx="23"/>
          </p:nvPr>
        </p:nvPicPr>
        <p:blipFill>
          <a:blip r:embed="rId2">
            <a:extLst/>
          </a:blip>
          <a:srcRect l="0" t="1550" r="0" b="1550"/>
          <a:stretch>
            <a:fillRect/>
          </a:stretch>
        </p:blipFill>
        <p:spPr>
          <a:xfrm>
            <a:off x="256886" y="191293"/>
            <a:ext cx="18153335" cy="13333315"/>
          </a:xfrm>
          <a:prstGeom prst="rect">
            <a:avLst/>
          </a:prstGeom>
        </p:spPr>
      </p:pic>
      <p:sp>
        <p:nvSpPr>
          <p:cNvPr id="156" name="The Milk &amp; The Angel…"/>
          <p:cNvSpPr txBox="1"/>
          <p:nvPr/>
        </p:nvSpPr>
        <p:spPr>
          <a:xfrm>
            <a:off x="17836276" y="4633213"/>
            <a:ext cx="7029262" cy="54503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nSpc>
                <a:spcPct val="80000"/>
              </a:lnSpc>
              <a:defRPr b="1" spc="-170" sz="8500"/>
            </a:pPr>
            <a:r>
              <a:t>The Milk &amp; The Angel </a:t>
            </a:r>
          </a:p>
          <a:p>
            <a:pPr>
              <a:lnSpc>
                <a:spcPct val="80000"/>
              </a:lnSpc>
              <a:defRPr b="1" spc="-170" sz="8500"/>
            </a:pPr>
            <a:r>
              <a:t>2001</a:t>
            </a:r>
          </a:p>
          <a:p>
            <a:pPr>
              <a:lnSpc>
                <a:spcPct val="80000"/>
              </a:lnSpc>
              <a:defRPr b="1" spc="-170" sz="8500"/>
            </a:pPr>
            <a:r>
              <a:t>England </a:t>
            </a:r>
          </a:p>
        </p:txBody>
      </p:sp>
      <p:sp>
        <p:nvSpPr>
          <p:cNvPr id="157" name="Text"/>
          <p:cNvSpPr txBox="1"/>
          <p:nvPr/>
        </p:nvSpPr>
        <p:spPr>
          <a:xfrm>
            <a:off x="11855500" y="6627317"/>
            <a:ext cx="673000" cy="461366"/>
          </a:xfrm>
          <a:prstGeom prst="rect">
            <a:avLst/>
          </a:prstGeom>
          <a:ln w="12700">
            <a:miter lim="400000"/>
          </a:ln>
        </p:spPr>
        <p:txBody>
          <a:bodyPr wrap="none" lIns="50800" tIns="50800" rIns="50800" bIns="50800" anchor="ctr">
            <a:spAutoFit/>
          </a:bodyPr>
          <a:lstStyle/>
          <a:p>
            <a:pPr/>
          </a:p>
        </p:txBody>
      </p:sp>
      <p:sp>
        <p:nvSpPr>
          <p:cNvPr id="158" name="Paul G’s Brain"/>
          <p:cNvSpPr txBox="1"/>
          <p:nvPr/>
        </p:nvSpPr>
        <p:spPr>
          <a:xfrm>
            <a:off x="297026" y="157840"/>
            <a:ext cx="7029262" cy="54503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ct val="80000"/>
              </a:lnSpc>
              <a:defRPr b="1" spc="-170" sz="8500"/>
            </a:lvl1pPr>
          </a:lstStyle>
          <a:p>
            <a:pPr/>
            <a:r>
              <a:t>Paul G’s Brain</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Your beliefs become your thoughts…"/>
          <p:cNvSpPr txBox="1"/>
          <p:nvPr>
            <p:ph type="body" idx="1"/>
          </p:nvPr>
        </p:nvSpPr>
        <p:spPr>
          <a:xfrm>
            <a:off x="498245" y="308574"/>
            <a:ext cx="11508625" cy="13098852"/>
          </a:xfrm>
          <a:prstGeom prst="rect">
            <a:avLst/>
          </a:prstGeom>
        </p:spPr>
        <p:txBody>
          <a:bodyPr/>
          <a:lstStyle/>
          <a:p>
            <a:pPr algn="ctr" defTabSz="2438338">
              <a:defRPr b="0" sz="6500"/>
            </a:pPr>
            <a:r>
              <a:t>Your beliefs become your thoughts</a:t>
            </a:r>
          </a:p>
          <a:p>
            <a:pPr algn="ctr" defTabSz="2438338">
              <a:defRPr b="0" sz="6500"/>
            </a:pPr>
            <a:r>
              <a:t>Your thoughts become your words</a:t>
            </a:r>
          </a:p>
          <a:p>
            <a:pPr algn="ctr" defTabSz="2438338">
              <a:defRPr b="0" sz="6500"/>
            </a:pPr>
            <a:r>
              <a:t>Your words become your actions</a:t>
            </a:r>
          </a:p>
          <a:p>
            <a:pPr algn="ctr" defTabSz="2438338">
              <a:defRPr b="0" sz="6500"/>
            </a:pPr>
            <a:r>
              <a:t>Your actions become your habits</a:t>
            </a:r>
          </a:p>
          <a:p>
            <a:pPr algn="ctr" defTabSz="2438338">
              <a:defRPr b="0" sz="6500"/>
            </a:pPr>
            <a:r>
              <a:t>Your habits become your values</a:t>
            </a:r>
          </a:p>
          <a:p>
            <a:pPr algn="ctr" defTabSz="2438338">
              <a:defRPr b="0" sz="6500"/>
            </a:pPr>
            <a:r>
              <a:t>Your values become your destinys </a:t>
            </a:r>
          </a:p>
          <a:p>
            <a:pPr algn="r" defTabSz="2438338">
              <a:defRPr b="0" i="1" sz="6500"/>
            </a:pPr>
            <a:r>
              <a:t>- Gandhi</a:t>
            </a:r>
          </a:p>
        </p:txBody>
      </p:sp>
      <p:pic>
        <p:nvPicPr>
          <p:cNvPr id="250" name="Moss-covered rocks" descr="Moss-covered rocks"/>
          <p:cNvPicPr>
            <a:picLocks noChangeAspect="1"/>
          </p:cNvPicPr>
          <p:nvPr>
            <p:ph type="pic" idx="21"/>
          </p:nvPr>
        </p:nvPicPr>
        <p:blipFill>
          <a:blip r:embed="rId2">
            <a:extLst/>
          </a:blip>
          <a:srcRect l="15073" t="0" r="15073" b="0"/>
          <a:stretch>
            <a:fillRect/>
          </a:stretch>
        </p:blipFill>
        <p:spPr>
          <a:xfrm>
            <a:off x="12869392" y="1263649"/>
            <a:ext cx="10921713" cy="11188701"/>
          </a:xfrm>
          <a:prstGeom prst="rect">
            <a:avLst/>
          </a:prstGeom>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Near Death Experiences"/>
          <p:cNvSpPr txBox="1"/>
          <p:nvPr/>
        </p:nvSpPr>
        <p:spPr>
          <a:xfrm>
            <a:off x="595624" y="-825811"/>
            <a:ext cx="16800647" cy="27205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627379">
              <a:defRPr b="1" sz="8512"/>
            </a:pPr>
          </a:p>
          <a:p>
            <a:pPr algn="l" defTabSz="627379">
              <a:defRPr b="1" sz="8512"/>
            </a:pPr>
            <a:r>
              <a:t>Near Death Experiences </a:t>
            </a:r>
          </a:p>
        </p:txBody>
      </p:sp>
      <p:sp>
        <p:nvSpPr>
          <p:cNvPr id="253" name="Bruce Lipton: Anita Moopjani - “Dying to be me”…"/>
          <p:cNvSpPr txBox="1"/>
          <p:nvPr/>
        </p:nvSpPr>
        <p:spPr>
          <a:xfrm>
            <a:off x="538615" y="2280792"/>
            <a:ext cx="23306770" cy="31742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628650" indent="-628650" algn="l" defTabSz="817244">
              <a:buSzPct val="123000"/>
              <a:buChar char="•"/>
              <a:defRPr b="1" sz="4950"/>
            </a:pPr>
            <a:r>
              <a:t>Bruce Lipton: Anita Moopjani - “Dying to be me” </a:t>
            </a:r>
          </a:p>
          <a:p>
            <a:pPr marL="628650" indent="-628650" algn="l" defTabSz="817244">
              <a:buSzPct val="123000"/>
              <a:buChar char="•"/>
              <a:defRPr b="1" sz="4950"/>
            </a:pPr>
            <a:r>
              <a:t>LA Traffic Accident </a:t>
            </a:r>
          </a:p>
          <a:p>
            <a:pPr algn="l" defTabSz="817244">
              <a:defRPr b="1" sz="4950"/>
            </a:pPr>
          </a:p>
        </p:txBody>
      </p:sp>
      <p:sp>
        <p:nvSpPr>
          <p:cNvPr id="254" name="Reincarnation Story"/>
          <p:cNvSpPr txBox="1"/>
          <p:nvPr/>
        </p:nvSpPr>
        <p:spPr>
          <a:xfrm>
            <a:off x="595624" y="3370615"/>
            <a:ext cx="16800647" cy="27205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627379">
              <a:defRPr b="1" sz="8512"/>
            </a:pPr>
          </a:p>
          <a:p>
            <a:pPr algn="l" defTabSz="627379">
              <a:defRPr b="1" sz="8512"/>
            </a:pPr>
            <a:r>
              <a:t>Reincarnation Story </a:t>
            </a:r>
          </a:p>
        </p:txBody>
      </p:sp>
      <p:sp>
        <p:nvSpPr>
          <p:cNvPr id="255" name="“Sole Survivor” - About the pilot Bruce Leininger"/>
          <p:cNvSpPr txBox="1"/>
          <p:nvPr/>
        </p:nvSpPr>
        <p:spPr>
          <a:xfrm>
            <a:off x="538615" y="6607439"/>
            <a:ext cx="23306770" cy="31742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635000" indent="-635000" algn="l" defTabSz="825500">
              <a:buSzPct val="123000"/>
              <a:buChar char="•"/>
              <a:defRPr b="1" sz="5000"/>
            </a:pPr>
            <a:r>
              <a:t>“Sole Survivor” - About the pilot Bruce Leininger </a:t>
            </a:r>
          </a:p>
          <a:p>
            <a:pPr algn="l" defTabSz="825500">
              <a:defRPr b="1" sz="5000"/>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Multi Personality Disorder"/>
          <p:cNvSpPr txBox="1"/>
          <p:nvPr/>
        </p:nvSpPr>
        <p:spPr>
          <a:xfrm>
            <a:off x="7765253" y="11636731"/>
            <a:ext cx="8853494" cy="25232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defRPr b="1" sz="5000"/>
            </a:pPr>
          </a:p>
          <a:p>
            <a:pPr defTabSz="825500">
              <a:defRPr sz="9900"/>
            </a:pPr>
            <a:r>
              <a:rPr sz="5000"/>
              <a:t>Multi Personality Disorder</a:t>
            </a:r>
          </a:p>
        </p:txBody>
      </p:sp>
      <p:sp>
        <p:nvSpPr>
          <p:cNvPr id="258" name="Holographic Universe (Micheal Talbit)"/>
          <p:cNvSpPr txBox="1"/>
          <p:nvPr/>
        </p:nvSpPr>
        <p:spPr>
          <a:xfrm>
            <a:off x="687882" y="444360"/>
            <a:ext cx="23008236" cy="24611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7900"/>
            </a:lvl1pPr>
          </a:lstStyle>
          <a:p>
            <a:pPr/>
            <a:r>
              <a:t>Holographic Universe (Micheal Talbit) </a:t>
            </a:r>
          </a:p>
        </p:txBody>
      </p:sp>
      <p:pic>
        <p:nvPicPr>
          <p:cNvPr id="259" name="90f8f26a168a8b92e5d2210c2476fcbb--crop-circles-geometry.jpg" descr="90f8f26a168a8b92e5d2210c2476fcbb--crop-circles-geometry.jpg"/>
          <p:cNvPicPr>
            <a:picLocks noChangeAspect="1"/>
          </p:cNvPicPr>
          <p:nvPr/>
        </p:nvPicPr>
        <p:blipFill>
          <a:blip r:embed="rId2">
            <a:extLst/>
          </a:blip>
          <a:srcRect l="0" t="5781" r="0" b="0"/>
          <a:stretch>
            <a:fillRect/>
          </a:stretch>
        </p:blipFill>
        <p:spPr>
          <a:xfrm>
            <a:off x="4693468" y="1964486"/>
            <a:ext cx="14997064" cy="10117139"/>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large_web.jpg__1240x510_q85_crop_subject_location-620,254_subsampling-2.jpg" descr="large_web.jpg__1240x510_q85_crop_subject_location-620,254_subsampling-2.jpg"/>
          <p:cNvPicPr>
            <a:picLocks noChangeAspect="1"/>
          </p:cNvPicPr>
          <p:nvPr/>
        </p:nvPicPr>
        <p:blipFill>
          <a:blip r:embed="rId2">
            <a:extLst/>
          </a:blip>
          <a:stretch>
            <a:fillRect/>
          </a:stretch>
        </p:blipFill>
        <p:spPr>
          <a:xfrm>
            <a:off x="-79463" y="1810866"/>
            <a:ext cx="24542926" cy="10094268"/>
          </a:xfrm>
          <a:prstGeom prst="rect">
            <a:avLst/>
          </a:prstGeom>
          <a:ln w="12700">
            <a:miter lim="400000"/>
          </a:ln>
        </p:spPr>
      </p:pic>
      <p:sp>
        <p:nvSpPr>
          <p:cNvPr id="262" name="Arrow"/>
          <p:cNvSpPr/>
          <p:nvPr/>
        </p:nvSpPr>
        <p:spPr>
          <a:xfrm rot="20460000">
            <a:off x="5861689" y="7191144"/>
            <a:ext cx="2404333" cy="527512"/>
          </a:xfrm>
          <a:prstGeom prst="rightArrow">
            <a:avLst>
              <a:gd name="adj1" fmla="val 32000"/>
              <a:gd name="adj2" fmla="val 154082"/>
            </a:avLst>
          </a:prstGeom>
          <a:solidFill>
            <a:srgbClr val="FFFFFF"/>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63" name="The Milky Way alone has about 100 billion stars"/>
          <p:cNvSpPr txBox="1"/>
          <p:nvPr/>
        </p:nvSpPr>
        <p:spPr>
          <a:xfrm>
            <a:off x="-79463" y="11436744"/>
            <a:ext cx="24542926" cy="41104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ct val="80000"/>
              </a:lnSpc>
              <a:defRPr b="1" spc="-170" sz="8500"/>
            </a:lvl1pPr>
          </a:lstStyle>
          <a:p>
            <a:pPr/>
            <a:r>
              <a:t>The Milky Way alone has about 100 billion stars</a:t>
            </a:r>
          </a:p>
        </p:txBody>
      </p:sp>
      <p:sp>
        <p:nvSpPr>
          <p:cNvPr id="264" name="15,000 Galaxies"/>
          <p:cNvSpPr txBox="1"/>
          <p:nvPr/>
        </p:nvSpPr>
        <p:spPr>
          <a:xfrm>
            <a:off x="7302499" y="176655"/>
            <a:ext cx="9779001" cy="19050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ct val="80000"/>
              </a:lnSpc>
              <a:defRPr b="1" spc="-170" sz="8500"/>
            </a:lvl1pPr>
          </a:lstStyle>
          <a:p>
            <a:pPr/>
            <a:r>
              <a:t>15,000 Galaxies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large_web.jpg__1240x510_q85_crop_subject_location-620,254_subsampling-2.jpg" descr="large_web.jpg__1240x510_q85_crop_subject_location-620,254_subsampling-2.jpg"/>
          <p:cNvPicPr>
            <a:picLocks noChangeAspect="1"/>
          </p:cNvPicPr>
          <p:nvPr/>
        </p:nvPicPr>
        <p:blipFill>
          <a:blip r:embed="rId2">
            <a:extLst/>
          </a:blip>
          <a:stretch>
            <a:fillRect/>
          </a:stretch>
        </p:blipFill>
        <p:spPr>
          <a:xfrm>
            <a:off x="-76333" y="1812153"/>
            <a:ext cx="24536666" cy="10091694"/>
          </a:xfrm>
          <a:prstGeom prst="rect">
            <a:avLst/>
          </a:prstGeom>
          <a:ln w="12700">
            <a:miter lim="400000"/>
          </a:ln>
        </p:spPr>
      </p:pic>
      <p:sp>
        <p:nvSpPr>
          <p:cNvPr id="267" name="WE DON’T HAVE ALL THE ANSWERS"/>
          <p:cNvSpPr txBox="1"/>
          <p:nvPr/>
        </p:nvSpPr>
        <p:spPr>
          <a:xfrm>
            <a:off x="3276664" y="339432"/>
            <a:ext cx="17830672" cy="15263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2316421">
              <a:lnSpc>
                <a:spcPct val="80000"/>
              </a:lnSpc>
              <a:defRPr b="1" spc="-161" sz="8075"/>
            </a:lvl1pPr>
          </a:lstStyle>
          <a:p>
            <a:pPr/>
            <a:r>
              <a:t>WE DON’T HAVE ALL THE ANSWERS</a:t>
            </a:r>
          </a:p>
        </p:txBody>
      </p:sp>
      <p:sp>
        <p:nvSpPr>
          <p:cNvPr id="268" name="TRUST"/>
          <p:cNvSpPr txBox="1"/>
          <p:nvPr/>
        </p:nvSpPr>
        <p:spPr>
          <a:xfrm>
            <a:off x="3276664" y="12171019"/>
            <a:ext cx="17830672" cy="15263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ct val="80000"/>
              </a:lnSpc>
              <a:defRPr b="1" spc="-170" sz="8500"/>
            </a:lvl1pPr>
          </a:lstStyle>
          <a:p>
            <a:pPr/>
            <a:r>
              <a:t>TRUST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Large rock formation under dark clouds with a dirt road in the foreground" descr="Large rock formation under dark clouds with a dirt road in the foreground"/>
          <p:cNvPicPr>
            <a:picLocks noChangeAspect="1"/>
          </p:cNvPicPr>
          <p:nvPr>
            <p:ph type="pic" idx="22"/>
          </p:nvPr>
        </p:nvPicPr>
        <p:blipFill>
          <a:blip r:embed="rId2">
            <a:extLst/>
          </a:blip>
          <a:srcRect l="0" t="12779" r="0" b="20649"/>
          <a:stretch>
            <a:fillRect/>
          </a:stretch>
        </p:blipFill>
        <p:spPr>
          <a:xfrm>
            <a:off x="4188536" y="120848"/>
            <a:ext cx="14708105" cy="13474387"/>
          </a:xfrm>
          <a:prstGeom prst="rect">
            <a:avLst/>
          </a:prstGeom>
        </p:spPr>
      </p:pic>
      <p:sp>
        <p:nvSpPr>
          <p:cNvPr id="161" name="Stone…"/>
          <p:cNvSpPr txBox="1"/>
          <p:nvPr/>
        </p:nvSpPr>
        <p:spPr>
          <a:xfrm>
            <a:off x="17836276" y="7291951"/>
            <a:ext cx="7029261" cy="54503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nSpc>
                <a:spcPct val="80000"/>
              </a:lnSpc>
              <a:defRPr b="1" spc="-170" sz="8500"/>
            </a:pPr>
            <a:r>
              <a:t>Stone</a:t>
            </a:r>
          </a:p>
          <a:p>
            <a:pPr>
              <a:lnSpc>
                <a:spcPct val="80000"/>
              </a:lnSpc>
              <a:defRPr b="1" spc="-170" sz="8500"/>
            </a:pPr>
            <a:r>
              <a:t>Hedge</a:t>
            </a:r>
          </a:p>
          <a:p>
            <a:pPr>
              <a:lnSpc>
                <a:spcPct val="80000"/>
              </a:lnSpc>
              <a:defRPr b="1" spc="-170" sz="8500"/>
            </a:pPr>
            <a:r>
              <a:t>1996</a:t>
            </a:r>
          </a:p>
          <a:p>
            <a:pPr>
              <a:lnSpc>
                <a:spcPct val="80000"/>
              </a:lnSpc>
              <a:defRPr b="1" spc="-170" sz="8500"/>
            </a:pPr>
            <a:r>
              <a:t>England </a:t>
            </a:r>
          </a:p>
        </p:txBody>
      </p:sp>
      <p:sp>
        <p:nvSpPr>
          <p:cNvPr id="162" name="Crop…"/>
          <p:cNvSpPr txBox="1"/>
          <p:nvPr/>
        </p:nvSpPr>
        <p:spPr>
          <a:xfrm>
            <a:off x="-1488831" y="187567"/>
            <a:ext cx="7029262" cy="54503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nSpc>
                <a:spcPct val="80000"/>
              </a:lnSpc>
              <a:defRPr b="1" spc="-170" sz="8500"/>
            </a:pPr>
            <a:r>
              <a:t>Crop </a:t>
            </a:r>
          </a:p>
          <a:p>
            <a:pPr>
              <a:lnSpc>
                <a:spcPct val="80000"/>
              </a:lnSpc>
              <a:defRPr b="1" spc="-170" sz="8500"/>
            </a:pPr>
            <a:r>
              <a:t>Circles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Margaret (Micky) Grenier"/>
          <p:cNvSpPr txBox="1"/>
          <p:nvPr>
            <p:ph type="title"/>
          </p:nvPr>
        </p:nvSpPr>
        <p:spPr>
          <a:xfrm>
            <a:off x="12735917" y="1382375"/>
            <a:ext cx="9779001" cy="1435101"/>
          </a:xfrm>
          <a:prstGeom prst="rect">
            <a:avLst/>
          </a:prstGeom>
        </p:spPr>
        <p:txBody>
          <a:bodyPr/>
          <a:lstStyle>
            <a:lvl1pPr algn="ctr" defTabSz="1901904">
              <a:defRPr spc="-132" sz="6629"/>
            </a:lvl1pPr>
          </a:lstStyle>
          <a:p>
            <a:pPr/>
            <a:r>
              <a:t>Margaret (Micky) Grenier</a:t>
            </a:r>
          </a:p>
        </p:txBody>
      </p:sp>
      <p:sp>
        <p:nvSpPr>
          <p:cNvPr id="165" name="My first teacher"/>
          <p:cNvSpPr txBox="1"/>
          <p:nvPr>
            <p:ph type="body" idx="21"/>
          </p:nvPr>
        </p:nvSpPr>
        <p:spPr>
          <a:xfrm>
            <a:off x="12735917" y="2892413"/>
            <a:ext cx="9779001" cy="934779"/>
          </a:xfrm>
          <a:prstGeom prst="rect">
            <a:avLst/>
          </a:prstGeom>
          <a:extLst>
            <a:ext uri="{C572A759-6A51-4108-AA02-DFA0A04FC94B}">
              <ma14:wrappingTextBoxFlag xmlns:ma14="http://schemas.microsoft.com/office/mac/drawingml/2011/main" val="1"/>
            </a:ext>
          </a:extLst>
        </p:spPr>
        <p:txBody>
          <a:bodyPr/>
          <a:lstStyle>
            <a:lvl1pPr algn="ctr"/>
          </a:lstStyle>
          <a:p>
            <a:pPr/>
            <a:r>
              <a:t>My first teacher </a:t>
            </a:r>
          </a:p>
        </p:txBody>
      </p:sp>
      <p:sp>
        <p:nvSpPr>
          <p:cNvPr id="166" name="Text"/>
          <p:cNvSpPr txBox="1"/>
          <p:nvPr/>
        </p:nvSpPr>
        <p:spPr>
          <a:xfrm>
            <a:off x="1320800" y="-9852373"/>
            <a:ext cx="127000" cy="4779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355600">
              <a:defRPr sz="1300">
                <a:solidFill>
                  <a:srgbClr val="000000"/>
                </a:solidFill>
              </a:defRPr>
            </a:pPr>
          </a:p>
        </p:txBody>
      </p:sp>
      <p:pic>
        <p:nvPicPr>
          <p:cNvPr id="167" name="IMG_1005.jpeg" descr="IMG_1005.jpeg"/>
          <p:cNvPicPr>
            <a:picLocks noChangeAspect="1"/>
          </p:cNvPicPr>
          <p:nvPr/>
        </p:nvPicPr>
        <p:blipFill>
          <a:blip r:embed="rId2">
            <a:extLst/>
          </a:blip>
          <a:srcRect l="0" t="1619" r="11961" b="10119"/>
          <a:stretch>
            <a:fillRect/>
          </a:stretch>
        </p:blipFill>
        <p:spPr>
          <a:xfrm>
            <a:off x="1554886" y="819943"/>
            <a:ext cx="9044617" cy="12089854"/>
          </a:xfrm>
          <a:prstGeom prst="rect">
            <a:avLst/>
          </a:prstGeom>
          <a:ln w="12700">
            <a:miter lim="400000"/>
          </a:ln>
        </p:spPr>
      </p:pic>
      <p:sp>
        <p:nvSpPr>
          <p:cNvPr id="168" name="“The power that made the body, knows how to heal the body, it happens no other way.”…"/>
          <p:cNvSpPr txBox="1"/>
          <p:nvPr/>
        </p:nvSpPr>
        <p:spPr>
          <a:xfrm>
            <a:off x="12531307" y="5673251"/>
            <a:ext cx="10188220" cy="6324722"/>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defRPr sz="5500"/>
            </a:pPr>
            <a:r>
              <a:t>“The power that made the body, knows how to heal the body, it happens no other way.” </a:t>
            </a:r>
          </a:p>
          <a:p>
            <a:pPr defTabSz="825500">
              <a:defRPr sz="5500"/>
            </a:pPr>
          </a:p>
          <a:p>
            <a:pPr defTabSz="825500">
              <a:defRPr i="1" sz="5500"/>
            </a:pPr>
            <a:r>
              <a:t>BJ Palmer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The 5 Principles of Hillbilly Wellness"/>
          <p:cNvSpPr txBox="1"/>
          <p:nvPr>
            <p:ph type="title"/>
          </p:nvPr>
        </p:nvSpPr>
        <p:spPr>
          <a:xfrm>
            <a:off x="1206500" y="952499"/>
            <a:ext cx="9779000" cy="2527311"/>
          </a:xfrm>
          <a:prstGeom prst="rect">
            <a:avLst/>
          </a:prstGeom>
        </p:spPr>
        <p:txBody>
          <a:bodyPr/>
          <a:lstStyle/>
          <a:p>
            <a:pPr/>
            <a:r>
              <a:t>The 5 Principles of Hillbilly Wellness</a:t>
            </a:r>
          </a:p>
        </p:txBody>
      </p:sp>
      <p:sp>
        <p:nvSpPr>
          <p:cNvPr id="171" name="Good Water     • Nature       • Sleep…"/>
          <p:cNvSpPr txBox="1"/>
          <p:nvPr>
            <p:ph type="body" sz="quarter" idx="1"/>
          </p:nvPr>
        </p:nvSpPr>
        <p:spPr>
          <a:xfrm>
            <a:off x="1187777" y="3616942"/>
            <a:ext cx="9779001" cy="1806533"/>
          </a:xfrm>
          <a:prstGeom prst="rect">
            <a:avLst/>
          </a:prstGeom>
        </p:spPr>
        <p:txBody>
          <a:bodyPr/>
          <a:lstStyle/>
          <a:p>
            <a:pPr marL="536447" indent="-536447" defTabSz="2145738">
              <a:spcBef>
                <a:spcPts val="3900"/>
              </a:spcBef>
              <a:defRPr sz="4224"/>
            </a:pPr>
            <a:r>
              <a:t>Good Water     • Nature       • Sleep</a:t>
            </a:r>
          </a:p>
          <a:p>
            <a:pPr marL="536447" indent="-536447" defTabSz="2145738">
              <a:spcBef>
                <a:spcPts val="3900"/>
              </a:spcBef>
              <a:defRPr sz="4224"/>
            </a:pPr>
            <a:r>
              <a:t>Real Food.       • Tough love</a:t>
            </a:r>
          </a:p>
        </p:txBody>
      </p:sp>
      <p:pic>
        <p:nvPicPr>
          <p:cNvPr id="172" name="IMG_4889.jpg" descr="IMG_4889.jpg"/>
          <p:cNvPicPr>
            <a:picLocks noChangeAspect="1"/>
          </p:cNvPicPr>
          <p:nvPr/>
        </p:nvPicPr>
        <p:blipFill>
          <a:blip r:embed="rId2">
            <a:extLst/>
          </a:blip>
          <a:stretch>
            <a:fillRect/>
          </a:stretch>
        </p:blipFill>
        <p:spPr>
          <a:xfrm>
            <a:off x="13262011" y="1040126"/>
            <a:ext cx="8726812" cy="11635748"/>
          </a:xfrm>
          <a:prstGeom prst="rect">
            <a:avLst/>
          </a:prstGeom>
          <a:ln w="12700">
            <a:miter lim="400000"/>
          </a:ln>
        </p:spPr>
      </p:pic>
      <p:sp>
        <p:nvSpPr>
          <p:cNvPr id="173" name="Text"/>
          <p:cNvSpPr txBox="1"/>
          <p:nvPr/>
        </p:nvSpPr>
        <p:spPr>
          <a:xfrm>
            <a:off x="11004716" y="-22325021"/>
            <a:ext cx="4847756" cy="4779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355600">
              <a:defRPr sz="1300">
                <a:solidFill>
                  <a:srgbClr val="000000"/>
                </a:solidFill>
              </a:defRPr>
            </a:pPr>
          </a:p>
        </p:txBody>
      </p:sp>
      <p:sp>
        <p:nvSpPr>
          <p:cNvPr id="174" name="My Chiropractic Principles"/>
          <p:cNvSpPr txBox="1"/>
          <p:nvPr/>
        </p:nvSpPr>
        <p:spPr>
          <a:xfrm>
            <a:off x="1187777" y="5560608"/>
            <a:ext cx="9779001" cy="25273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b="1" spc="-170" sz="8500"/>
            </a:lvl1pPr>
          </a:lstStyle>
          <a:p>
            <a:pPr/>
            <a:r>
              <a:t>My Chiropractic Principles </a:t>
            </a:r>
          </a:p>
        </p:txBody>
      </p:sp>
      <p:sp>
        <p:nvSpPr>
          <p:cNvPr id="175" name="Universal Consciousness…"/>
          <p:cNvSpPr txBox="1"/>
          <p:nvPr/>
        </p:nvSpPr>
        <p:spPr>
          <a:xfrm>
            <a:off x="1187777" y="8225051"/>
            <a:ext cx="10506814" cy="40607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84047" indent="-384047" algn="l" defTabSz="1536153">
              <a:lnSpc>
                <a:spcPct val="90000"/>
              </a:lnSpc>
              <a:spcBef>
                <a:spcPts val="2800"/>
              </a:spcBef>
              <a:buSzPct val="123000"/>
              <a:buChar char="•"/>
              <a:defRPr sz="3024"/>
            </a:pPr>
            <a:r>
              <a:t>Universal Consciousness     </a:t>
            </a:r>
          </a:p>
          <a:p>
            <a:pPr marL="384047" indent="-384047" algn="l" defTabSz="1536153">
              <a:lnSpc>
                <a:spcPct val="90000"/>
              </a:lnSpc>
              <a:spcBef>
                <a:spcPts val="2800"/>
              </a:spcBef>
              <a:buSzPct val="123000"/>
              <a:buChar char="•"/>
              <a:defRPr sz="3024"/>
            </a:pPr>
            <a:r>
              <a:t>Innate Consciousness       </a:t>
            </a:r>
          </a:p>
          <a:p>
            <a:pPr marL="384047" indent="-384047" algn="l" defTabSz="1536153">
              <a:lnSpc>
                <a:spcPct val="90000"/>
              </a:lnSpc>
              <a:spcBef>
                <a:spcPts val="2800"/>
              </a:spcBef>
              <a:buSzPct val="123000"/>
              <a:buChar char="•"/>
              <a:defRPr sz="3024"/>
            </a:pPr>
            <a:r>
              <a:t>Uniting Matter with Consciousness</a:t>
            </a:r>
          </a:p>
          <a:p>
            <a:pPr marL="384047" indent="-384047" algn="l" defTabSz="1536153">
              <a:lnSpc>
                <a:spcPct val="90000"/>
              </a:lnSpc>
              <a:spcBef>
                <a:spcPts val="2800"/>
              </a:spcBef>
              <a:buSzPct val="123000"/>
              <a:buChar char="•"/>
              <a:defRPr sz="3024"/>
            </a:pPr>
            <a:r>
              <a:t>The Spine and Nervous System are the conduits of Consciousness </a:t>
            </a:r>
          </a:p>
          <a:p>
            <a:pPr marL="384047" indent="-384047" algn="l" defTabSz="1536153">
              <a:lnSpc>
                <a:spcPct val="90000"/>
              </a:lnSpc>
              <a:spcBef>
                <a:spcPts val="2800"/>
              </a:spcBef>
              <a:buSzPct val="123000"/>
              <a:buChar char="•"/>
              <a:defRPr sz="3024"/>
            </a:pPr>
            <a:r>
              <a:t>The Chiropractor is the Facilitator of Flow</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elephant.gif.jpeg" descr="elephant.gif.jpeg"/>
          <p:cNvPicPr>
            <a:picLocks noChangeAspect="1"/>
          </p:cNvPicPr>
          <p:nvPr/>
        </p:nvPicPr>
        <p:blipFill>
          <a:blip r:embed="rId2">
            <a:extLst/>
          </a:blip>
          <a:srcRect l="0" t="0" r="0" b="3783"/>
          <a:stretch>
            <a:fillRect/>
          </a:stretch>
        </p:blipFill>
        <p:spPr>
          <a:xfrm>
            <a:off x="8970554" y="1982822"/>
            <a:ext cx="15028772" cy="11052646"/>
          </a:xfrm>
          <a:prstGeom prst="rect">
            <a:avLst/>
          </a:prstGeom>
          <a:ln w="12700">
            <a:miter lim="400000"/>
          </a:ln>
        </p:spPr>
      </p:pic>
      <p:sp>
        <p:nvSpPr>
          <p:cNvPr id="178" name="Honor All Heath Perspectives"/>
          <p:cNvSpPr txBox="1"/>
          <p:nvPr/>
        </p:nvSpPr>
        <p:spPr>
          <a:xfrm>
            <a:off x="-459900" y="150851"/>
            <a:ext cx="25303800" cy="16647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825500">
              <a:defRPr b="1" sz="9100"/>
            </a:lvl1pPr>
          </a:lstStyle>
          <a:p>
            <a:pPr/>
            <a:r>
              <a:t>Honor All Heath Perspectives</a:t>
            </a:r>
          </a:p>
        </p:txBody>
      </p:sp>
      <p:sp>
        <p:nvSpPr>
          <p:cNvPr id="179" name="Elephant in the room:…"/>
          <p:cNvSpPr txBox="1"/>
          <p:nvPr/>
        </p:nvSpPr>
        <p:spPr>
          <a:xfrm>
            <a:off x="1187777" y="2136811"/>
            <a:ext cx="5867707" cy="94423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lnSpc>
                <a:spcPct val="80000"/>
              </a:lnSpc>
              <a:defRPr b="1" spc="-119" sz="6000"/>
            </a:pPr>
            <a:r>
              <a:t>Elephant in the room:</a:t>
            </a:r>
          </a:p>
          <a:p>
            <a:pPr algn="l">
              <a:lnSpc>
                <a:spcPct val="80000"/>
              </a:lnSpc>
              <a:defRPr b="1" spc="-119" sz="6000"/>
            </a:pPr>
            <a:r>
              <a:t>A war on spirit</a:t>
            </a:r>
          </a:p>
          <a:p>
            <a:pPr algn="l">
              <a:lnSpc>
                <a:spcPct val="80000"/>
              </a:lnSpc>
              <a:defRPr b="1" spc="-119" sz="6000"/>
            </a:pPr>
          </a:p>
          <a:p>
            <a:pPr algn="l">
              <a:lnSpc>
                <a:spcPct val="80000"/>
              </a:lnSpc>
              <a:defRPr b="1" spc="-119" sz="6000"/>
            </a:pPr>
            <a:r>
              <a:t>Is it legal to be a natural human?</a:t>
            </a:r>
          </a:p>
          <a:p>
            <a:pPr algn="l">
              <a:lnSpc>
                <a:spcPct val="80000"/>
              </a:lnSpc>
              <a:defRPr b="1" spc="-119" sz="6000"/>
            </a:pPr>
          </a:p>
          <a:p>
            <a:pPr algn="l">
              <a:lnSpc>
                <a:spcPct val="80000"/>
              </a:lnSpc>
              <a:defRPr b="1" spc="-119" sz="6000"/>
            </a:pPr>
            <a:r>
              <a:t>Is spirit a prime element of reality?</a:t>
            </a:r>
          </a:p>
          <a:p>
            <a:pPr algn="l">
              <a:lnSpc>
                <a:spcPct val="80000"/>
              </a:lnSpc>
              <a:defRPr b="1" spc="-119" sz="6000"/>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 name="p098lnkl.jpg" descr="p098lnkl.jpg"/>
          <p:cNvPicPr>
            <a:picLocks noChangeAspect="1"/>
          </p:cNvPicPr>
          <p:nvPr/>
        </p:nvPicPr>
        <p:blipFill>
          <a:blip r:embed="rId2">
            <a:extLst/>
          </a:blip>
          <a:stretch>
            <a:fillRect/>
          </a:stretch>
        </p:blipFill>
        <p:spPr>
          <a:xfrm>
            <a:off x="-104096" y="-58555"/>
            <a:ext cx="24592192" cy="13833110"/>
          </a:xfrm>
          <a:prstGeom prst="rect">
            <a:avLst/>
          </a:prstGeom>
          <a:ln w="12700">
            <a:miter lim="400000"/>
          </a:ln>
        </p:spPr>
      </p:pic>
      <p:sp>
        <p:nvSpPr>
          <p:cNvPr id="182" name="Science is…"/>
          <p:cNvSpPr txBox="1"/>
          <p:nvPr/>
        </p:nvSpPr>
        <p:spPr>
          <a:xfrm>
            <a:off x="-1323897" y="7255922"/>
            <a:ext cx="10164970" cy="23109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825500">
              <a:defRPr b="1" sz="8600"/>
            </a:lvl1pPr>
          </a:lstStyle>
          <a:p>
            <a:pPr/>
            <a:r>
              <a:t>Science is…</a:t>
            </a:r>
          </a:p>
        </p:txBody>
      </p:sp>
      <p:sp>
        <p:nvSpPr>
          <p:cNvPr id="183" name="Big Pharma / Natural Human…"/>
          <p:cNvSpPr txBox="1"/>
          <p:nvPr/>
        </p:nvSpPr>
        <p:spPr>
          <a:xfrm>
            <a:off x="16451861" y="9377639"/>
            <a:ext cx="7722076" cy="42914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nSpc>
                <a:spcPct val="90000"/>
              </a:lnSpc>
              <a:spcBef>
                <a:spcPts val="4500"/>
              </a:spcBef>
              <a:defRPr sz="4100"/>
            </a:pPr>
            <a:r>
              <a:t>Big Pharma / Natural Human </a:t>
            </a:r>
          </a:p>
          <a:p>
            <a:pPr>
              <a:lnSpc>
                <a:spcPct val="90000"/>
              </a:lnSpc>
              <a:spcBef>
                <a:spcPts val="4500"/>
              </a:spcBef>
              <a:defRPr sz="4100"/>
            </a:pPr>
            <a:r>
              <a:t>Vaccines / Evolution </a:t>
            </a:r>
          </a:p>
          <a:p>
            <a:pPr>
              <a:lnSpc>
                <a:spcPct val="90000"/>
              </a:lnSpc>
              <a:spcBef>
                <a:spcPts val="4500"/>
              </a:spcBef>
              <a:defRPr sz="4100"/>
            </a:pPr>
            <a:r>
              <a:t>Doctor / Doctor Within </a:t>
            </a:r>
          </a:p>
          <a:p>
            <a:pPr>
              <a:lnSpc>
                <a:spcPct val="90000"/>
              </a:lnSpc>
              <a:spcBef>
                <a:spcPts val="4500"/>
              </a:spcBef>
              <a:defRPr sz="4100"/>
            </a:pPr>
            <a:r>
              <a:t>Settled Science</a:t>
            </a:r>
          </a:p>
        </p:txBody>
      </p:sp>
      <p:sp>
        <p:nvSpPr>
          <p:cNvPr id="184" name="The observation, identification, description experimentation, investigation and theoretical explanation of phenomenon…"/>
          <p:cNvSpPr txBox="1"/>
          <p:nvPr/>
        </p:nvSpPr>
        <p:spPr>
          <a:xfrm>
            <a:off x="513372" y="8708416"/>
            <a:ext cx="7119328" cy="46772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2218888">
              <a:spcBef>
                <a:spcPts val="4000"/>
              </a:spcBef>
              <a:defRPr sz="4368"/>
            </a:pPr>
            <a:r>
              <a:t>The observation, identification, description experimentation, investigation and theoretical explanation of phenomenon </a:t>
            </a:r>
          </a:p>
          <a:p>
            <a:pPr algn="l" defTabSz="2218888">
              <a:spcBef>
                <a:spcPts val="4000"/>
              </a:spcBef>
              <a:defRPr sz="4368"/>
            </a:pPr>
            <a:r>
              <a:t>-The American Heritage</a:t>
            </a:r>
          </a:p>
        </p:txBody>
      </p:sp>
      <p:sp>
        <p:nvSpPr>
          <p:cNvPr id="185" name="Polarized Scientific Views"/>
          <p:cNvSpPr txBox="1"/>
          <p:nvPr/>
        </p:nvSpPr>
        <p:spPr>
          <a:xfrm>
            <a:off x="14827111" y="6970061"/>
            <a:ext cx="10164970" cy="23109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693419">
              <a:defRPr b="1" sz="7224"/>
            </a:lvl1pPr>
          </a:lstStyle>
          <a:p>
            <a:pPr/>
            <a:r>
              <a:t>Polarized Scientific Views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4">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184">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2" fill="hold">
                                  <p:stCondLst>
                                    <p:cond delay="0"/>
                                  </p:stCondLst>
                                  <p:iterate type="el" backwards="0">
                                    <p:tmAbs val="0"/>
                                  </p:iterate>
                                  <p:childTnLst>
                                    <p:set>
                                      <p:cBhvr>
                                        <p:cTn id="15" fill="hold"/>
                                        <p:tgtEl>
                                          <p:spTgt spid="1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3" grpId="2"/>
      <p:bldP build="p" bldLvl="5" animBg="1" rev="0" advAuto="0" spid="184"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Green, hilly landscape" descr="Green, hilly landscape"/>
          <p:cNvPicPr>
            <a:picLocks noChangeAspect="1"/>
          </p:cNvPicPr>
          <p:nvPr>
            <p:ph type="pic" idx="21"/>
          </p:nvPr>
        </p:nvPicPr>
        <p:blipFill>
          <a:blip r:embed="rId2">
            <a:extLst/>
          </a:blip>
          <a:srcRect l="0" t="7126" r="0" b="7126"/>
          <a:stretch>
            <a:fillRect/>
          </a:stretch>
        </p:blipFill>
        <p:spPr>
          <a:xfrm>
            <a:off x="0" y="0"/>
            <a:ext cx="24384000" cy="13716000"/>
          </a:xfrm>
          <a:prstGeom prst="rect">
            <a:avLst/>
          </a:prstGeom>
        </p:spPr>
      </p:pic>
      <p:sp>
        <p:nvSpPr>
          <p:cNvPr id="188" name="Body in Spirit or Spirit in Body"/>
          <p:cNvSpPr txBox="1"/>
          <p:nvPr>
            <p:ph type="title"/>
          </p:nvPr>
        </p:nvSpPr>
        <p:spPr>
          <a:xfrm>
            <a:off x="1206499" y="-2803908"/>
            <a:ext cx="21971001" cy="4648201"/>
          </a:xfrm>
          <a:prstGeom prst="rect">
            <a:avLst/>
          </a:prstGeom>
        </p:spPr>
        <p:txBody>
          <a:bodyPr/>
          <a:lstStyle/>
          <a:p>
            <a:pPr/>
            <a:r>
              <a:t>Body in Spirit or Spirit in Body</a:t>
            </a:r>
          </a:p>
        </p:txBody>
      </p:sp>
      <p:sp>
        <p:nvSpPr>
          <p:cNvPr id="189" name="Vitalistic / Holistic vs Mechanistic / Allopathic"/>
          <p:cNvSpPr txBox="1"/>
          <p:nvPr>
            <p:ph type="body" sz="quarter" idx="1"/>
          </p:nvPr>
        </p:nvSpPr>
        <p:spPr>
          <a:xfrm>
            <a:off x="1928621" y="2588373"/>
            <a:ext cx="20526758" cy="2150394"/>
          </a:xfrm>
          <a:prstGeom prst="rect">
            <a:avLst/>
          </a:prstGeom>
        </p:spPr>
        <p:txBody>
          <a:bodyPr/>
          <a:lstStyle/>
          <a:p>
            <a:pPr algn="ctr" defTabSz="330200">
              <a:defRPr sz="6400"/>
            </a:pPr>
            <a:r>
              <a:t>Vitalistic / Holistic vs Mechanistic / Allopathic </a:t>
            </a:r>
          </a:p>
          <a:p>
            <a:pPr defTabSz="330200">
              <a:defRPr sz="2200"/>
            </a:pPr>
          </a:p>
          <a:p>
            <a:pPr defTabSz="330200">
              <a:defRPr sz="2200"/>
            </a:pPr>
          </a:p>
        </p:txBody>
      </p:sp>
      <p:sp>
        <p:nvSpPr>
          <p:cNvPr id="190" name="Whole Body Care…"/>
          <p:cNvSpPr txBox="1"/>
          <p:nvPr/>
        </p:nvSpPr>
        <p:spPr>
          <a:xfrm>
            <a:off x="1127885" y="4055691"/>
            <a:ext cx="8915126" cy="44825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0000"/>
              </a:lnSpc>
              <a:spcBef>
                <a:spcPts val="4500"/>
              </a:spcBef>
              <a:defRPr sz="4800"/>
            </a:pPr>
            <a:r>
              <a:t>Whole Body Care </a:t>
            </a:r>
          </a:p>
          <a:p>
            <a:pPr algn="l">
              <a:lnSpc>
                <a:spcPct val="90000"/>
              </a:lnSpc>
              <a:spcBef>
                <a:spcPts val="4500"/>
              </a:spcBef>
              <a:defRPr sz="4800"/>
            </a:pPr>
            <a:r>
              <a:t>Personal Care </a:t>
            </a:r>
          </a:p>
          <a:p>
            <a:pPr algn="l">
              <a:lnSpc>
                <a:spcPct val="90000"/>
              </a:lnSpc>
              <a:spcBef>
                <a:spcPts val="4500"/>
              </a:spcBef>
              <a:defRPr sz="4800"/>
            </a:pPr>
            <a:r>
              <a:t>Health Assurance </a:t>
            </a:r>
          </a:p>
          <a:p>
            <a:pPr algn="l">
              <a:lnSpc>
                <a:spcPct val="90000"/>
              </a:lnSpc>
              <a:spcBef>
                <a:spcPts val="4500"/>
              </a:spcBef>
              <a:defRPr sz="4800"/>
            </a:pPr>
            <a:r>
              <a:t>True Healthcare is FREE</a:t>
            </a:r>
          </a:p>
        </p:txBody>
      </p:sp>
      <p:sp>
        <p:nvSpPr>
          <p:cNvPr id="191" name="Symptoms/ Disease Care…"/>
          <p:cNvSpPr txBox="1"/>
          <p:nvPr/>
        </p:nvSpPr>
        <p:spPr>
          <a:xfrm>
            <a:off x="12218956" y="4305709"/>
            <a:ext cx="10311597" cy="94631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0000"/>
              </a:lnSpc>
              <a:spcBef>
                <a:spcPts val="4500"/>
              </a:spcBef>
              <a:defRPr sz="4800"/>
            </a:pPr>
            <a:r>
              <a:t>Symptoms/ Disease Care </a:t>
            </a:r>
          </a:p>
          <a:p>
            <a:pPr algn="l">
              <a:lnSpc>
                <a:spcPct val="90000"/>
              </a:lnSpc>
              <a:spcBef>
                <a:spcPts val="4500"/>
              </a:spcBef>
              <a:defRPr sz="4800"/>
            </a:pPr>
            <a:r>
              <a:t>Emergency Care/ Health insurance</a:t>
            </a:r>
          </a:p>
          <a:p>
            <a:pPr algn="l">
              <a:lnSpc>
                <a:spcPct val="90000"/>
              </a:lnSpc>
              <a:spcBef>
                <a:spcPts val="4500"/>
              </a:spcBef>
              <a:defRPr sz="4800"/>
            </a:pPr>
            <a:r>
              <a:t>$ $ $ disease </a:t>
            </a:r>
          </a:p>
          <a:p>
            <a:pPr algn="l">
              <a:lnSpc>
                <a:spcPct val="90000"/>
              </a:lnSpc>
              <a:spcBef>
                <a:spcPts val="4500"/>
              </a:spcBef>
              <a:defRPr sz="4800"/>
            </a:pPr>
            <a:r>
              <a:t>US 5 % of the population consumes 50 % of pharma ($1,200 per capita) </a:t>
            </a:r>
          </a:p>
          <a:p>
            <a:pPr algn="l">
              <a:lnSpc>
                <a:spcPct val="90000"/>
              </a:lnSpc>
              <a:spcBef>
                <a:spcPts val="4500"/>
              </a:spcBef>
              <a:defRPr sz="4800"/>
            </a:pPr>
            <a:r>
              <a:t>America is #1 in the world for obesity (42.4%)</a:t>
            </a:r>
          </a:p>
          <a:p>
            <a:pPr algn="l">
              <a:lnSpc>
                <a:spcPct val="90000"/>
              </a:lnSpc>
              <a:spcBef>
                <a:spcPts val="4500"/>
              </a:spcBef>
              <a:defRPr sz="4800"/>
            </a:pPr>
          </a:p>
        </p:txBody>
      </p:sp>
      <p:sp>
        <p:nvSpPr>
          <p:cNvPr id="192" name="“A lack of symptoms does not equal health … dead people have no symptoms”…"/>
          <p:cNvSpPr txBox="1"/>
          <p:nvPr/>
        </p:nvSpPr>
        <p:spPr>
          <a:xfrm>
            <a:off x="1008782" y="8963278"/>
            <a:ext cx="6667742" cy="4389218"/>
          </a:xfrm>
          <a:prstGeom prst="rect">
            <a:avLst/>
          </a:prstGeom>
          <a:ln w="508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4500"/>
              </a:spcBef>
              <a:defRPr b="1" i="1" sz="4800"/>
            </a:pPr>
            <a:r>
              <a:t>“A lack of symptoms does not equal health … dead people have no symptoms”</a:t>
            </a:r>
          </a:p>
          <a:p>
            <a:pPr>
              <a:spcBef>
                <a:spcPts val="4500"/>
              </a:spcBef>
              <a:defRPr b="1" i="1" sz="4800"/>
            </a:pPr>
            <a:r>
              <a:t>- Dr. P</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4" name="IMG_3085.jpeg" descr="IMG_3085.jpeg"/>
          <p:cNvPicPr>
            <a:picLocks noChangeAspect="1"/>
          </p:cNvPicPr>
          <p:nvPr/>
        </p:nvPicPr>
        <p:blipFill>
          <a:blip r:embed="rId2">
            <a:extLst/>
          </a:blip>
          <a:srcRect l="735" t="25387" r="735" b="0"/>
          <a:stretch>
            <a:fillRect/>
          </a:stretch>
        </p:blipFill>
        <p:spPr>
          <a:xfrm>
            <a:off x="-44852" y="40819"/>
            <a:ext cx="24473705" cy="13899897"/>
          </a:xfrm>
          <a:prstGeom prst="rect">
            <a:avLst/>
          </a:prstGeom>
          <a:ln w="12700">
            <a:miter lim="400000"/>
          </a:ln>
        </p:spPr>
      </p:pic>
      <p:sp>
        <p:nvSpPr>
          <p:cNvPr id="195" name="How you define health DEFINES your health"/>
          <p:cNvSpPr txBox="1"/>
          <p:nvPr>
            <p:ph type="body" sz="quarter" idx="1"/>
          </p:nvPr>
        </p:nvSpPr>
        <p:spPr>
          <a:xfrm>
            <a:off x="-607648" y="-220127"/>
            <a:ext cx="25599296" cy="1866521"/>
          </a:xfrm>
          <a:prstGeom prst="rect">
            <a:avLst/>
          </a:prstGeom>
        </p:spPr>
        <p:txBody>
          <a:bodyPr/>
          <a:lstStyle/>
          <a:p>
            <a:pPr>
              <a:defRPr spc="-93" sz="9300"/>
            </a:pPr>
            <a:r>
              <a:t>How you define health </a:t>
            </a:r>
            <a:r>
              <a:rPr i="1"/>
              <a:t>DEFINES</a:t>
            </a:r>
            <a:r>
              <a:t> your health </a:t>
            </a:r>
          </a:p>
        </p:txBody>
      </p:sp>
      <p:sp>
        <p:nvSpPr>
          <p:cNvPr id="196" name="Lamarck               vs             Darwin…"/>
          <p:cNvSpPr txBox="1"/>
          <p:nvPr/>
        </p:nvSpPr>
        <p:spPr>
          <a:xfrm>
            <a:off x="-44847" y="1878131"/>
            <a:ext cx="24473694" cy="49072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defRPr b="1" sz="5500"/>
            </a:pPr>
            <a:r>
              <a:t>          Lamarck               vs             Darwin </a:t>
            </a:r>
          </a:p>
          <a:p>
            <a:pPr algn="l" defTabSz="825500">
              <a:defRPr b="1" sz="5500"/>
            </a:pPr>
            <a:r>
              <a:t>          </a:t>
            </a:r>
            <a:r>
              <a:rPr b="0"/>
              <a:t>Cooperative                            War/ Battle </a:t>
            </a:r>
            <a:endParaRPr b="0"/>
          </a:p>
          <a:p>
            <a:pPr algn="l" defTabSz="825500">
              <a:defRPr b="1" sz="5500"/>
            </a:pPr>
            <a:r>
              <a:rPr b="0"/>
              <a:t>          Evolution                                 Hostile </a:t>
            </a:r>
            <a:endParaRPr b="0"/>
          </a:p>
          <a:p>
            <a:pPr algn="l" defTabSz="825500">
              <a:defRPr sz="5500"/>
            </a:pPr>
            <a:r>
              <a:t>          Garden of Eden                       Fight or Flight (stress)</a:t>
            </a:r>
          </a:p>
        </p:txBody>
      </p:sp>
      <p:sp>
        <p:nvSpPr>
          <p:cNvPr id="197" name="Terrain                   vs            Germ Theory…"/>
          <p:cNvSpPr txBox="1"/>
          <p:nvPr/>
        </p:nvSpPr>
        <p:spPr>
          <a:xfrm>
            <a:off x="0" y="6638174"/>
            <a:ext cx="20513291" cy="38166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17244">
              <a:defRPr b="1" sz="5445"/>
            </a:pPr>
            <a:r>
              <a:t>         Terrain                   vs            Germ Theory</a:t>
            </a:r>
          </a:p>
          <a:p>
            <a:pPr algn="l" defTabSz="817244">
              <a:defRPr sz="4752"/>
            </a:pPr>
            <a:r>
              <a:t>           Friendly Environment                     Antibiotics obsolete (5-10 yrs) </a:t>
            </a:r>
          </a:p>
          <a:p>
            <a:pPr algn="l" defTabSz="817244">
              <a:defRPr sz="4752"/>
            </a:pPr>
            <a:r>
              <a:t>           38 trillion Bacteria in our body       If true we would all be dead </a:t>
            </a:r>
          </a:p>
          <a:p>
            <a:pPr algn="l" defTabSz="817244">
              <a:defRPr sz="4752"/>
            </a:pPr>
            <a:r>
              <a:t>           +++Viruses (human biome)            War on biome </a:t>
            </a:r>
          </a:p>
        </p:txBody>
      </p:sp>
      <p:sp>
        <p:nvSpPr>
          <p:cNvPr id="198" name="Shared genetic destiny…“No wall between species” - Daniel Drell…"/>
          <p:cNvSpPr txBox="1"/>
          <p:nvPr/>
        </p:nvSpPr>
        <p:spPr>
          <a:xfrm>
            <a:off x="4007249" y="11027184"/>
            <a:ext cx="14569757" cy="28374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defRPr b="1" sz="4600"/>
            </a:pPr>
            <a:r>
              <a:t>Shared genetic destiny…“No wall between species” - Daniel Drell  </a:t>
            </a:r>
          </a:p>
          <a:p>
            <a:pPr defTabSz="825500">
              <a:defRPr b="1" sz="5500"/>
            </a:pPr>
            <a:r>
              <a:rPr b="0" sz="4600">
                <a:latin typeface="Times New Roman"/>
                <a:ea typeface="Times New Roman"/>
                <a:cs typeface="Times New Roman"/>
                <a:sym typeface="Times New Roman"/>
              </a:rPr>
              <a:t>(Chief Seattle was correct) </a:t>
            </a:r>
            <a:r>
              <a:t>               </a:t>
            </a:r>
          </a:p>
        </p:txBody>
      </p:sp>
      <p:sp>
        <p:nvSpPr>
          <p:cNvPr id="199" name="IMMUNE SYSTEM=EVOLUTION"/>
          <p:cNvSpPr txBox="1"/>
          <p:nvPr/>
        </p:nvSpPr>
        <p:spPr>
          <a:xfrm>
            <a:off x="4007249" y="10087384"/>
            <a:ext cx="14569757" cy="28374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825500">
              <a:defRPr b="1" sz="5500"/>
            </a:lvl1pPr>
          </a:lstStyle>
          <a:p>
            <a:pPr/>
            <a:r>
              <a:t>IMMUNE SYSTEM=EVOLUTION          </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